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4" r:id="rId6"/>
    <p:sldMasterId id="2147483683" r:id="rId7"/>
  </p:sldMasterIdLst>
  <p:notesMasterIdLst>
    <p:notesMasterId r:id="rId44"/>
  </p:notesMasterIdLst>
  <p:sldIdLst>
    <p:sldId id="286" r:id="rId8"/>
    <p:sldId id="1556" r:id="rId9"/>
    <p:sldId id="257" r:id="rId10"/>
    <p:sldId id="1539" r:id="rId11"/>
    <p:sldId id="260" r:id="rId12"/>
    <p:sldId id="1489" r:id="rId13"/>
    <p:sldId id="1292" r:id="rId14"/>
    <p:sldId id="1557" r:id="rId15"/>
    <p:sldId id="1548" r:id="rId16"/>
    <p:sldId id="1538" r:id="rId17"/>
    <p:sldId id="406" r:id="rId18"/>
    <p:sldId id="359" r:id="rId19"/>
    <p:sldId id="351" r:id="rId20"/>
    <p:sldId id="407" r:id="rId21"/>
    <p:sldId id="367" r:id="rId22"/>
    <p:sldId id="368" r:id="rId23"/>
    <p:sldId id="362" r:id="rId24"/>
    <p:sldId id="408" r:id="rId25"/>
    <p:sldId id="263" r:id="rId26"/>
    <p:sldId id="415" r:id="rId27"/>
    <p:sldId id="410" r:id="rId28"/>
    <p:sldId id="1558" r:id="rId29"/>
    <p:sldId id="1540" r:id="rId30"/>
    <p:sldId id="1541" r:id="rId31"/>
    <p:sldId id="1542" r:id="rId32"/>
    <p:sldId id="1555" r:id="rId33"/>
    <p:sldId id="411" r:id="rId34"/>
    <p:sldId id="412" r:id="rId35"/>
    <p:sldId id="15654" r:id="rId36"/>
    <p:sldId id="15648" r:id="rId37"/>
    <p:sldId id="15649" r:id="rId38"/>
    <p:sldId id="418" r:id="rId39"/>
    <p:sldId id="15651" r:id="rId40"/>
    <p:sldId id="15652" r:id="rId41"/>
    <p:sldId id="15655" r:id="rId42"/>
    <p:sldId id="293" r:id="rId4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\AppData\Local\Microsoft\Windows\INetCache\Content.Outlook\VN0WIOJ3\Evolution%20d&#233;chets%20par%20habitants%20b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NS\AppData\Local\Microsoft\Windows\INetCache\Content.Outlook\VN0WIOJ3\R20-R23-B23-P23-B24-B25%20OK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NS\AppData\Local\Microsoft\Windows\INetCache\Content.Outlook\VN0WIOJ3\D&#233;chets%20R20-R23-B24-B25%20revu%202024%20OK%200207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b="1" dirty="0" err="1">
                <a:latin typeface="Franklin Gothic Book" panose="020B0503020102020204" pitchFamily="34" charset="0"/>
              </a:rPr>
              <a:t>Ordures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Ménagères</a:t>
            </a:r>
            <a:r>
              <a:rPr lang="en-US" b="1" baseline="0" dirty="0">
                <a:latin typeface="Franklin Gothic Book" panose="020B0503020102020204" pitchFamily="34" charset="0"/>
              </a:rPr>
              <a:t> </a:t>
            </a:r>
            <a:r>
              <a:rPr lang="en-US" b="1" baseline="0" dirty="0" err="1">
                <a:latin typeface="Franklin Gothic Book" panose="020B0503020102020204" pitchFamily="34" charset="0"/>
              </a:rPr>
              <a:t>Résiduelles</a:t>
            </a:r>
            <a:r>
              <a:rPr lang="en-US" b="1" baseline="0" dirty="0">
                <a:latin typeface="Franklin Gothic Book" panose="020B0503020102020204" pitchFamily="34" charset="0"/>
              </a:rPr>
              <a:t> (OMR)</a:t>
            </a:r>
            <a:r>
              <a:rPr lang="en-US" b="1" dirty="0">
                <a:latin typeface="Franklin Gothic Book" panose="020B0503020102020204" pitchFamily="34" charset="0"/>
              </a:rPr>
              <a:t> &amp; Déchets </a:t>
            </a:r>
            <a:r>
              <a:rPr lang="en-US" b="1" dirty="0" err="1">
                <a:latin typeface="Franklin Gothic Book" panose="020B0503020102020204" pitchFamily="34" charset="0"/>
              </a:rPr>
              <a:t>Organiques</a:t>
            </a:r>
            <a:r>
              <a:rPr lang="en-US" b="1" dirty="0">
                <a:latin typeface="Franklin Gothic Book" panose="020B0503020102020204" pitchFamily="34" charset="0"/>
              </a:rPr>
              <a:t> (Orga) </a:t>
            </a:r>
          </a:p>
          <a:p>
            <a:pPr>
              <a:defRPr b="1">
                <a:latin typeface="Franklin Gothic Book" panose="020B0503020102020204" pitchFamily="34" charset="0"/>
              </a:defRPr>
            </a:pPr>
            <a:r>
              <a:rPr lang="en-US" b="1" dirty="0" err="1">
                <a:latin typeface="Franklin Gothic Book" panose="020B0503020102020204" pitchFamily="34" charset="0"/>
              </a:rPr>
              <a:t>en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porte</a:t>
            </a:r>
            <a:r>
              <a:rPr lang="en-US" b="1" dirty="0">
                <a:latin typeface="Franklin Gothic Book" panose="020B0503020102020204" pitchFamily="34" charset="0"/>
              </a:rPr>
              <a:t>-à-</a:t>
            </a:r>
            <a:r>
              <a:rPr lang="en-US" b="1" dirty="0" err="1">
                <a:latin typeface="Franklin Gothic Book" panose="020B0503020102020204" pitchFamily="34" charset="0"/>
              </a:rPr>
              <a:t>porte</a:t>
            </a:r>
            <a:r>
              <a:rPr lang="en-US" b="1" baseline="0" dirty="0">
                <a:latin typeface="Franklin Gothic Book" panose="020B0503020102020204" pitchFamily="34" charset="0"/>
              </a:rPr>
              <a:t> et </a:t>
            </a:r>
            <a:r>
              <a:rPr lang="en-US" b="1" baseline="0" dirty="0" err="1">
                <a:latin typeface="Franklin Gothic Book" panose="020B0503020102020204" pitchFamily="34" charset="0"/>
              </a:rPr>
              <a:t>en</a:t>
            </a:r>
            <a:r>
              <a:rPr lang="en-US" b="1" baseline="0" dirty="0">
                <a:latin typeface="Franklin Gothic Book" panose="020B0503020102020204" pitchFamily="34" charset="0"/>
              </a:rPr>
              <a:t> point </a:t>
            </a:r>
            <a:r>
              <a:rPr lang="en-US" b="1" baseline="0" dirty="0" err="1">
                <a:latin typeface="Franklin Gothic Book" panose="020B0503020102020204" pitchFamily="34" charset="0"/>
              </a:rPr>
              <a:t>d’apport</a:t>
            </a:r>
            <a:r>
              <a:rPr lang="en-US" b="1" baseline="0" dirty="0">
                <a:latin typeface="Franklin Gothic Book" panose="020B0503020102020204" pitchFamily="34" charset="0"/>
              </a:rPr>
              <a:t> </a:t>
            </a:r>
            <a:r>
              <a:rPr lang="en-US" b="1" baseline="0" dirty="0" err="1">
                <a:latin typeface="Franklin Gothic Book" panose="020B0503020102020204" pitchFamily="34" charset="0"/>
              </a:rPr>
              <a:t>volontaire</a:t>
            </a:r>
            <a:r>
              <a:rPr lang="en-US" b="1" baseline="0" dirty="0">
                <a:latin typeface="Franklin Gothic Book" panose="020B0503020102020204" pitchFamily="34" charset="0"/>
              </a:rPr>
              <a:t> (3 pour OMR)</a:t>
            </a:r>
            <a:endParaRPr lang="en-US" b="1" dirty="0"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OM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Feuil1!$A$4:$A$11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Ext.24</c:v>
                </c:pt>
                <c:pt idx="7">
                  <c:v>Proj.25</c:v>
                </c:pt>
              </c:strCache>
            </c:strRef>
          </c:cat>
          <c:val>
            <c:numRef>
              <c:f>Feuil1!$B$4:$B$11</c:f>
              <c:numCache>
                <c:formatCode>#,##0.00</c:formatCode>
                <c:ptCount val="8"/>
                <c:pt idx="0">
                  <c:v>155.66</c:v>
                </c:pt>
                <c:pt idx="1">
                  <c:v>160.22999999999999</c:v>
                </c:pt>
                <c:pt idx="2">
                  <c:v>162.04</c:v>
                </c:pt>
                <c:pt idx="3">
                  <c:v>158.02000000000001</c:v>
                </c:pt>
                <c:pt idx="4">
                  <c:v>145.09</c:v>
                </c:pt>
                <c:pt idx="5">
                  <c:v>138.27000000000001</c:v>
                </c:pt>
                <c:pt idx="6" formatCode="0.00">
                  <c:v>107.98</c:v>
                </c:pt>
                <c:pt idx="7" formatCode="0.00">
                  <c:v>101.02308452348873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3-4865-BDD5-898D0D447F85}"/>
            </c:ext>
          </c:extLst>
        </c:ser>
        <c:ser>
          <c:idx val="1"/>
          <c:order val="1"/>
          <c:tx>
            <c:v>Orga</c:v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val>
            <c:numRef>
              <c:f>Feuil1!$C$4:$C$11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2.58</c:v>
                </c:pt>
                <c:pt idx="3">
                  <c:v>2.15</c:v>
                </c:pt>
                <c:pt idx="4">
                  <c:v>2.88</c:v>
                </c:pt>
                <c:pt idx="5">
                  <c:v>3.22</c:v>
                </c:pt>
                <c:pt idx="6" formatCode="0.00">
                  <c:v>18.47</c:v>
                </c:pt>
                <c:pt idx="7" formatCode="0.00">
                  <c:v>18.781101230575764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3-4865-BDD5-898D0D447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714808"/>
        <c:axId val="883799504"/>
      </c:barChart>
      <c:catAx>
        <c:axId val="81871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3799504"/>
        <c:crosses val="autoZero"/>
        <c:auto val="1"/>
        <c:lblAlgn val="ctr"/>
        <c:lblOffset val="100"/>
        <c:noMultiLvlLbl val="0"/>
      </c:catAx>
      <c:valAx>
        <c:axId val="88379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kg/an.hab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871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400" b="1">
                <a:latin typeface="Franklin Gothic Book" panose="020B0503020102020204" pitchFamily="34" charset="0"/>
              </a:rPr>
              <a:t>Volume de </a:t>
            </a:r>
            <a:r>
              <a:rPr lang="en-US" sz="1400" b="1" err="1">
                <a:latin typeface="Franklin Gothic Book" panose="020B0503020102020204" pitchFamily="34" charset="0"/>
              </a:rPr>
              <a:t>déchets</a:t>
            </a:r>
            <a:r>
              <a:rPr lang="en-US" sz="1400" b="1">
                <a:latin typeface="Franklin Gothic Book" panose="020B0503020102020204" pitchFamily="34" charset="0"/>
              </a:rPr>
              <a:t> par </a:t>
            </a:r>
            <a:r>
              <a:rPr lang="en-US" sz="1400" b="1" err="1">
                <a:latin typeface="Franklin Gothic Book" panose="020B0503020102020204" pitchFamily="34" charset="0"/>
              </a:rPr>
              <a:t>traitement</a:t>
            </a:r>
            <a:r>
              <a:rPr lang="en-US" sz="1400" b="1">
                <a:latin typeface="Franklin Gothic Book" panose="020B0503020102020204" pitchFamily="34" charset="0"/>
              </a:rPr>
              <a:t> (Brabant</a:t>
            </a:r>
            <a:r>
              <a:rPr lang="en-US" sz="1400" b="1" baseline="0">
                <a:latin typeface="Franklin Gothic Book" panose="020B0503020102020204" pitchFamily="34" charset="0"/>
              </a:rPr>
              <a:t> </a:t>
            </a:r>
            <a:r>
              <a:rPr lang="en-US" sz="1400" b="1" baseline="0" err="1">
                <a:latin typeface="Franklin Gothic Book" panose="020B0503020102020204" pitchFamily="34" charset="0"/>
              </a:rPr>
              <a:t>wallon</a:t>
            </a:r>
            <a:r>
              <a:rPr lang="en-US" sz="1400" b="1" baseline="0">
                <a:latin typeface="Franklin Gothic Book" panose="020B0503020102020204" pitchFamily="34" charset="0"/>
              </a:rPr>
              <a:t> + Braine-le-Comte)</a:t>
            </a:r>
            <a:r>
              <a:rPr lang="en-US" sz="1400" b="1">
                <a:latin typeface="Franklin Gothic Book" panose="020B05030201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9.6985667963338115E-2"/>
          <c:y val="2.3667716394004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8519853395048042E-2"/>
          <c:y val="0.18153637843081719"/>
          <c:w val="0.90503731111414909"/>
          <c:h val="0.634754593749599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'https://mailibw-my.sharepoint.com/personal/lmafa_inbw_be/Documents/[Evolution déchets ménagers par traitement.xlsx]Récap'!$A$45</c:f>
              <c:strCache>
                <c:ptCount val="1"/>
                <c:pt idx="0">
                  <c:v>UVE  </c:v>
                </c:pt>
              </c:strCache>
            </c:strRef>
          </c:tx>
          <c:spPr>
            <a:solidFill>
              <a:srgbClr val="00BAC3"/>
            </a:solidFill>
            <a:ln>
              <a:noFill/>
            </a:ln>
            <a:effectLst/>
          </c:spPr>
          <c:invertIfNegative val="0"/>
          <c:cat>
            <c:numRef>
              <c:f>[1]Récap!$B$36:$K$36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[1]Récap!$B$45:$K$45</c:f>
              <c:numCache>
                <c:formatCode>General</c:formatCode>
                <c:ptCount val="10"/>
                <c:pt idx="0">
                  <c:v>239.2827885569919</c:v>
                </c:pt>
                <c:pt idx="1">
                  <c:v>190.40713779863276</c:v>
                </c:pt>
                <c:pt idx="2">
                  <c:v>188.46619137104139</c:v>
                </c:pt>
                <c:pt idx="3">
                  <c:v>184.44806313962749</c:v>
                </c:pt>
                <c:pt idx="4">
                  <c:v>184.06642144977587</c:v>
                </c:pt>
                <c:pt idx="5">
                  <c:v>181.67097532314924</c:v>
                </c:pt>
                <c:pt idx="6">
                  <c:v>179.48472368547073</c:v>
                </c:pt>
                <c:pt idx="7">
                  <c:v>177.13824248813671</c:v>
                </c:pt>
                <c:pt idx="8">
                  <c:v>155.82821234862462</c:v>
                </c:pt>
                <c:pt idx="9">
                  <c:v>156.3429472993829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C-47EF-9588-F7CD3D3F2D07}"/>
            </c:ext>
          </c:extLst>
        </c:ser>
        <c:ser>
          <c:idx val="1"/>
          <c:order val="1"/>
          <c:tx>
            <c:strRef>
              <c:f>'https://mailibw-my.sharepoint.com/personal/lmafa_inbw_be/Documents/[Evolution déchets ménagers par traitement.xlsx]Récap'!$A$46</c:f>
              <c:strCache>
                <c:ptCount val="1"/>
                <c:pt idx="0">
                  <c:v>Composté </c:v>
                </c:pt>
              </c:strCache>
            </c:strRef>
          </c:tx>
          <c:spPr>
            <a:solidFill>
              <a:srgbClr val="F27DB2"/>
            </a:solidFill>
            <a:ln>
              <a:noFill/>
            </a:ln>
            <a:effectLst/>
          </c:spPr>
          <c:invertIfNegative val="0"/>
          <c:cat>
            <c:numRef>
              <c:f>[1]Récap!$B$36:$K$36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[1]Récap!$B$46:$K$46</c:f>
              <c:numCache>
                <c:formatCode>General</c:formatCode>
                <c:ptCount val="10"/>
                <c:pt idx="0">
                  <c:v>60.528744255368636</c:v>
                </c:pt>
                <c:pt idx="1">
                  <c:v>74.986390199016242</c:v>
                </c:pt>
                <c:pt idx="2">
                  <c:v>84.018304141383709</c:v>
                </c:pt>
                <c:pt idx="3">
                  <c:v>71.745254424647271</c:v>
                </c:pt>
                <c:pt idx="4">
                  <c:v>69.030525954749208</c:v>
                </c:pt>
                <c:pt idx="5">
                  <c:v>76.794359576968276</c:v>
                </c:pt>
                <c:pt idx="6">
                  <c:v>62.569934194696799</c:v>
                </c:pt>
                <c:pt idx="7">
                  <c:v>77.035144186349598</c:v>
                </c:pt>
                <c:pt idx="8">
                  <c:v>62.029805749374617</c:v>
                </c:pt>
                <c:pt idx="9">
                  <c:v>68.599550069140747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EC-47EF-9588-F7CD3D3F2D07}"/>
            </c:ext>
          </c:extLst>
        </c:ser>
        <c:ser>
          <c:idx val="2"/>
          <c:order val="2"/>
          <c:tx>
            <c:strRef>
              <c:f>'https://mailibw-my.sharepoint.com/personal/lmafa_inbw_be/Documents/[Evolution déchets ménagers par traitement.xlsx]Récap'!$A$47</c:f>
              <c:strCache>
                <c:ptCount val="1"/>
                <c:pt idx="0">
                  <c:v>Biomethanisé </c:v>
                </c:pt>
              </c:strCache>
            </c:strRef>
          </c:tx>
          <c:spPr>
            <a:solidFill>
              <a:srgbClr val="47B04D"/>
            </a:solidFill>
            <a:ln>
              <a:noFill/>
            </a:ln>
            <a:effectLst/>
          </c:spPr>
          <c:invertIfNegative val="0"/>
          <c:cat>
            <c:numRef>
              <c:f>[1]Récap!$B$36:$K$36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[1]Récap!$B$47:$K$47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0.45186555923742305</c:v>
                </c:pt>
                <c:pt idx="3">
                  <c:v>1.2742033257657701</c:v>
                </c:pt>
                <c:pt idx="4">
                  <c:v>1.3317406062613097</c:v>
                </c:pt>
                <c:pt idx="5">
                  <c:v>1.6380728554641597</c:v>
                </c:pt>
                <c:pt idx="6">
                  <c:v>6.0806249284598008</c:v>
                </c:pt>
                <c:pt idx="7">
                  <c:v>9.0833560242688289</c:v>
                </c:pt>
                <c:pt idx="8">
                  <c:v>9.4998312271405254</c:v>
                </c:pt>
                <c:pt idx="9">
                  <c:v>10.443349301827471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C-47EF-9588-F7CD3D3F2D07}"/>
            </c:ext>
          </c:extLst>
        </c:ser>
        <c:ser>
          <c:idx val="3"/>
          <c:order val="3"/>
          <c:tx>
            <c:strRef>
              <c:f>'https://mailibw-my.sharepoint.com/personal/lmafa_inbw_be/Documents/[Evolution déchets ménagers par traitement.xlsx]Récap'!$A$48</c:f>
              <c:strCache>
                <c:ptCount val="1"/>
                <c:pt idx="0">
                  <c:v>Recyclé + bois energie</c:v>
                </c:pt>
              </c:strCache>
            </c:strRef>
          </c:tx>
          <c:spPr>
            <a:solidFill>
              <a:srgbClr val="BCD75F"/>
            </a:solidFill>
            <a:ln>
              <a:noFill/>
            </a:ln>
            <a:effectLst/>
          </c:spPr>
          <c:invertIfNegative val="0"/>
          <c:cat>
            <c:numRef>
              <c:f>[1]Récap!$B$36:$K$36</c:f>
              <c:numCache>
                <c:formatCode>General</c:formatCode>
                <c:ptCount val="10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[1]Récap!$B$48:$K$48</c:f>
              <c:numCache>
                <c:formatCode>General</c:formatCode>
                <c:ptCount val="10"/>
                <c:pt idx="0">
                  <c:v>167.90957361919214</c:v>
                </c:pt>
                <c:pt idx="1">
                  <c:v>227.54382837679637</c:v>
                </c:pt>
                <c:pt idx="2">
                  <c:v>224.86886335489856</c:v>
                </c:pt>
                <c:pt idx="3">
                  <c:v>224.73998882694846</c:v>
                </c:pt>
                <c:pt idx="4">
                  <c:v>227.07714870314959</c:v>
                </c:pt>
                <c:pt idx="5">
                  <c:v>230.22796709753231</c:v>
                </c:pt>
                <c:pt idx="6">
                  <c:v>228.10402704161129</c:v>
                </c:pt>
                <c:pt idx="7">
                  <c:v>244.6315573894486</c:v>
                </c:pt>
                <c:pt idx="8">
                  <c:v>226.47468175912184</c:v>
                </c:pt>
                <c:pt idx="9">
                  <c:v>230.3912013520858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EC-47EF-9588-F7CD3D3F2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664464"/>
        <c:axId val="743664824"/>
      </c:barChart>
      <c:catAx>
        <c:axId val="7436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3664824"/>
        <c:crosses val="autoZero"/>
        <c:auto val="1"/>
        <c:lblAlgn val="ctr"/>
        <c:lblOffset val="100"/>
        <c:noMultiLvlLbl val="0"/>
      </c:catAx>
      <c:valAx>
        <c:axId val="74366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kg/hab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366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coûts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EA-4656-B7E2-CDA5A8AB276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EA-4656-B7E2-CDA5A8AB276B}"/>
              </c:ext>
            </c:extLst>
          </c:dPt>
          <c:cat>
            <c:strRef>
              <c:f>Feuil1!$A$2:$A$3</c:f>
              <c:strCache>
                <c:ptCount val="2"/>
                <c:pt idx="0">
                  <c:v>fixe</c:v>
                </c:pt>
                <c:pt idx="1">
                  <c:v>variable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EA-4656-B7E2-CDA5A8AB2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BAC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r-BE" sz="2400" b="1">
                <a:solidFill>
                  <a:srgbClr val="00BAC3"/>
                </a:solidFill>
                <a:latin typeface="Franklin Gothic Book" panose="020B0503020102020204" pitchFamily="34" charset="0"/>
              </a:rPr>
              <a:t>EVOLUTION</a:t>
            </a:r>
            <a:r>
              <a:rPr lang="fr-BE" sz="2400" b="1" baseline="0">
                <a:solidFill>
                  <a:srgbClr val="00BAC3"/>
                </a:solidFill>
                <a:latin typeface="Franklin Gothic Book" panose="020B0503020102020204" pitchFamily="34" charset="0"/>
              </a:rPr>
              <a:t> COUT TOTAL DES DECHETS ET FINANCEMENT</a:t>
            </a:r>
            <a:endParaRPr lang="fr-BE" sz="2400" b="1">
              <a:solidFill>
                <a:srgbClr val="00BAC3"/>
              </a:solidFill>
              <a:latin typeface="Franklin Gothic Book" panose="020B0503020102020204" pitchFamily="34" charset="0"/>
            </a:endParaRPr>
          </a:p>
        </c:rich>
      </c:tx>
      <c:layout>
        <c:manualLayout>
          <c:xMode val="edge"/>
          <c:yMode val="edge"/>
          <c:x val="0.15993365156750797"/>
          <c:y val="1.8871769115049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BAC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BE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'coût Total et récupéré'!$A$14</c:f>
              <c:strCache>
                <c:ptCount val="1"/>
                <c:pt idx="0">
                  <c:v>COUT TOTAL DECHETS</c:v>
                </c:pt>
              </c:strCache>
            </c:strRef>
          </c:tx>
          <c:spPr>
            <a:solidFill>
              <a:srgbClr val="00BAC3"/>
            </a:solidFill>
            <a:ln>
              <a:noFill/>
            </a:ln>
            <a:effectLst/>
          </c:spPr>
          <c:cat>
            <c:numRef>
              <c:f>'coût Total et récupéré'!$B$1:$E$1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'coût Total et récupéré'!$B$34:$E$34</c:f>
              <c:numCache>
                <c:formatCode>_-* #,##0_-;\-* #,##0_-;_-* "-"??_-;_-@_-</c:formatCode>
                <c:ptCount val="4"/>
                <c:pt idx="0">
                  <c:v>34398571.710000016</c:v>
                </c:pt>
                <c:pt idx="1">
                  <c:v>34867396.309999987</c:v>
                </c:pt>
                <c:pt idx="2">
                  <c:v>37622053.869999997</c:v>
                </c:pt>
                <c:pt idx="3">
                  <c:v>42567251.239999987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6-411D-8FD2-A34808BE7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377199"/>
        <c:axId val="1708382479"/>
      </c:areaChart>
      <c:barChart>
        <c:barDir val="col"/>
        <c:grouping val="stacked"/>
        <c:varyColors val="0"/>
        <c:ser>
          <c:idx val="1"/>
          <c:order val="1"/>
          <c:tx>
            <c:strRef>
              <c:f>'coût Total et récupéré'!$A$23</c:f>
              <c:strCache>
                <c:ptCount val="1"/>
                <c:pt idx="0">
                  <c:v>MONTANTS RECUPERES</c:v>
                </c:pt>
              </c:strCache>
            </c:strRef>
          </c:tx>
          <c:spPr>
            <a:solidFill>
              <a:srgbClr val="F27DB2"/>
            </a:solidFill>
            <a:ln>
              <a:noFill/>
            </a:ln>
            <a:effectLst/>
          </c:spPr>
          <c:invertIfNegative val="0"/>
          <c:cat>
            <c:numRef>
              <c:f>'coût Total et récupéré'!$B$1:$E$1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'coût Total et récupéré'!$B$23:$E$23</c:f>
              <c:numCache>
                <c:formatCode>_-* #,##0_-;\-* #,##0_-;_-* "-"??_-;_-@_-</c:formatCode>
                <c:ptCount val="4"/>
                <c:pt idx="0">
                  <c:v>10684709.699999999</c:v>
                </c:pt>
                <c:pt idx="1">
                  <c:v>13459392.959999999</c:v>
                </c:pt>
                <c:pt idx="2">
                  <c:v>13712452.17</c:v>
                </c:pt>
                <c:pt idx="3">
                  <c:v>15912748.839999998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6-411D-8FD2-A34808BE7B6E}"/>
            </c:ext>
          </c:extLst>
        </c:ser>
        <c:ser>
          <c:idx val="2"/>
          <c:order val="2"/>
          <c:tx>
            <c:strRef>
              <c:f>'coût Total et récupéré'!$A$25</c:f>
              <c:strCache>
                <c:ptCount val="1"/>
                <c:pt idx="0">
                  <c:v>FACTURES AUX COMMUNES</c:v>
                </c:pt>
              </c:strCache>
            </c:strRef>
          </c:tx>
          <c:spPr>
            <a:solidFill>
              <a:srgbClr val="BCD75F"/>
            </a:solidFill>
            <a:ln>
              <a:noFill/>
            </a:ln>
            <a:effectLst/>
          </c:spPr>
          <c:invertIfNegative val="0"/>
          <c:cat>
            <c:numRef>
              <c:f>'coût Total et récupéré'!$B$1:$E$1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'coût Total et récupéré'!$B$25:$E$25</c:f>
              <c:numCache>
                <c:formatCode>_-* #,##0_-;\-* #,##0_-;_-* "-"??_-;_-@_-</c:formatCode>
                <c:ptCount val="4"/>
                <c:pt idx="0">
                  <c:v>21600415.289999999</c:v>
                </c:pt>
                <c:pt idx="1">
                  <c:v>21644227.369999997</c:v>
                </c:pt>
                <c:pt idx="2">
                  <c:v>22362203.670000017</c:v>
                </c:pt>
                <c:pt idx="3">
                  <c:v>23190726.310000002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6-411D-8FD2-A34808BE7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8377199"/>
        <c:axId val="1708382479"/>
      </c:barChart>
      <c:catAx>
        <c:axId val="170837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8382479"/>
        <c:crosses val="autoZero"/>
        <c:auto val="1"/>
        <c:lblAlgn val="ctr"/>
        <c:lblOffset val="100"/>
        <c:noMultiLvlLbl val="0"/>
      </c:catAx>
      <c:valAx>
        <c:axId val="170838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8377199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'WF 2023-2021'!$A$3:$A$16</cx:f>
        <cx:lvl ptCount="14">
          <cx:pt idx="0">Résultat 2021</cx:pt>
          <cx:pt idx="1">Coût de collecte en PAP</cx:pt>
          <cx:pt idx="2">Personnel</cx:pt>
          <cx:pt idx="3">Infrastructure</cx:pt>
          <cx:pt idx="4">Consommables</cx:pt>
          <cx:pt idx="5">Coût Transport </cx:pt>
          <cx:pt idx="6">Coût traitement Recyparc</cx:pt>
          <cx:pt idx="7">Autres charges</cx:pt>
          <cx:pt idx="8">Recettes autres</cx:pt>
          <cx:pt idx="9">Vente électricité</cx:pt>
          <cx:pt idx="10">Vente matériaux</cx:pt>
          <cx:pt idx="11">Intervention obligataires reprise</cx:pt>
          <cx:pt idx="12">Intervention communale</cx:pt>
          <cx:pt idx="13">Résultat 2023</cx:pt>
        </cx:lvl>
      </cx:strDim>
      <cx:numDim type="val">
        <cx:f>'WF 2023-2021'!$B$3:$B$16</cx:f>
        <cx:lvl ptCount="14" formatCode="_-* #.##0_-;\-* #.##0_-;_-* &quot;-&quot;??_-;_-@_-">
          <cx:pt idx="0">236224</cx:pt>
          <cx:pt idx="1">-1961732.1499999955</cx:pt>
          <cx:pt idx="2">-1815473.0800000008</cx:pt>
          <cx:pt idx="3">-1760144.4000000029</cx:pt>
          <cx:pt idx="4">-1106354.9000000001</cx:pt>
          <cx:pt idx="5">-496223.44000000018</cx:pt>
          <cx:pt idx="6">901444.22000000207</cx:pt>
          <cx:pt idx="7">-1461371.1799999997</cx:pt>
          <cx:pt idx="8">-122376.60000000357</cx:pt>
          <cx:pt idx="9">1840039.27</cx:pt>
          <cx:pt idx="10">-342166.27999999921</cx:pt>
          <cx:pt idx="11">509331.50999999966</cx:pt>
          <cx:pt idx="12">2115026.9200000023</cx:pt>
          <cx:pt idx="13">-3463776.1099999989</cx:pt>
        </cx:lvl>
      </cx:numDim>
    </cx:data>
  </cx:chartData>
  <cx:chart>
    <cx:title pos="t" align="ctr" overlay="0">
      <cx:tx>
        <cx:txData>
          <cx:v>Facteurs qui ont fait évoluer à la hausse ou la baisse le résultat entre 2021 et 2023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 b="1">
              <a:solidFill>
                <a:srgbClr val="00BAC3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</a:defRPr>
          </a:pPr>
          <a:r>
            <a:rPr lang="fr-FR" sz="2000" b="1" i="0" u="none" strike="noStrike" baseline="0">
              <a:solidFill>
                <a:srgbClr val="00BAC3"/>
              </a:solidFill>
              <a:latin typeface="Franklin Gothic Book" panose="020B0503020102020204" pitchFamily="34" charset="0"/>
            </a:rPr>
            <a:t>Facteurs qui ont fait évoluer à la hausse ou la baisse le résultat entre 2021 et 2023</a:t>
          </a:r>
        </a:p>
      </cx:txPr>
    </cx:title>
    <cx:plotArea>
      <cx:plotAreaRegion>
        <cx:series layoutId="waterfall" uniqueId="{69B6BFC0-6561-46A0-99BE-64EFAFC3EA99}" formatIdx="0">
          <cx:tx>
            <cx:txData>
              <cx:f>'WF 2023-2021'!$A$3:$A$16</cx:f>
              <cx:v>Résultat 2021 Coût de collecte en PAP Personnel Infrastructure Consommables Coût Transport  Coût traitement Recyparc Autres charges Recettes autres Vente électricité Vente matériaux Intervention obligataires reprise Intervention communale Résultat 2023</cx:v>
            </cx:txData>
          </cx:tx>
          <cx:dataPt idx="0">
            <cx:spPr>
              <a:solidFill>
                <a:srgbClr val="70AD47"/>
              </a:solidFill>
            </cx:spPr>
          </cx:dataPt>
          <cx:dataPt idx="13">
            <cx:spPr>
              <a:solidFill>
                <a:srgbClr val="FF0000"/>
              </a:solidFill>
            </cx:spPr>
          </cx:dataPt>
          <cx:dataPt idx="18">
            <cx:spPr>
              <a:solidFill>
                <a:srgbClr val="FF0000"/>
              </a:solidFill>
            </cx:spPr>
          </cx:dataPt>
          <cx:dataId val="0"/>
          <cx:layoutPr>
            <cx:visibility connectorLines="0"/>
            <cx:subtotals>
              <cx:idx val="0"/>
              <cx:idx val="13"/>
              <cx:idx val="18"/>
            </cx:subtotals>
          </cx:layoutPr>
        </cx:series>
      </cx:plotAreaRegion>
      <cx:axis id="0">
        <cx:cat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 b="1"/>
            </a:pPr>
            <a:endParaRPr lang="fr-FR" sz="10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ptos" panose="02110004020202020204"/>
            </a:endParaRPr>
          </a:p>
        </cx:txPr>
      </cx:axis>
      <cx:axis id="1">
        <cx:val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1"/>
            </a:pPr>
            <a:endParaRPr lang="fr-FR" sz="9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Aptos" panose="02110004020202020204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fr-FR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ptos Narrow" panose="02110004020202020204"/>
          </a:endParaRPr>
        </a:p>
      </cx:txPr>
    </cx:legend>
  </cx:chart>
  <cx:fmtOvrs>
    <cx:fmtOvr idx="1">
      <cx:spPr>
        <a:solidFill>
          <a:srgbClr val="F27DB2"/>
        </a:solidFill>
      </cx:spPr>
    </cx:fmtOvr>
    <cx:fmtOvr idx="0">
      <cx:spPr>
        <a:solidFill>
          <a:srgbClr val="00BAC3"/>
        </a:solidFill>
      </cx:spPr>
    </cx:fmtOvr>
    <cx:fmtOvr idx="2">
      <cx:spPr>
        <a:solidFill>
          <a:srgbClr val="47B04D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B6EB7-C057-4052-A938-354F99DF1D1F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7C87607F-650A-4F19-95A9-1E29933B2742}">
      <dgm:prSet phldrT="[Texte]" custT="1"/>
      <dgm:spPr>
        <a:solidFill>
          <a:srgbClr val="F27DB2"/>
        </a:solidFill>
      </dgm:spPr>
      <dgm:t>
        <a:bodyPr/>
        <a:lstStyle/>
        <a:p>
          <a:r>
            <a:rPr lang="fr-BE" sz="2400" b="1" dirty="0">
              <a:solidFill>
                <a:schemeClr val="tx1"/>
              </a:solidFill>
              <a:latin typeface="Franklin Gothic Book" panose="020B0503020102020204" pitchFamily="34" charset="0"/>
            </a:rPr>
            <a:t>Mutualisation</a:t>
          </a:r>
        </a:p>
      </dgm:t>
    </dgm:pt>
    <dgm:pt modelId="{24657254-A399-4E8E-9A4B-BF2B66314DF5}" type="parTrans" cxnId="{1C40EF50-7AEC-4265-9932-2313C16671F1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C0D213E-B14D-4E05-AF40-C131FFFFC0A4}" type="sibTrans" cxnId="{1C40EF50-7AEC-4265-9932-2313C16671F1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AEB1D5E-CDB1-4D63-9FA7-B6029ABF9F7D}">
      <dgm:prSet phldrT="[Texte]" custT="1"/>
      <dgm:spPr/>
      <dgm:t>
        <a:bodyPr/>
        <a:lstStyle/>
        <a:p>
          <a:r>
            <a:rPr lang="fr-BE" sz="1800" b="1">
              <a:solidFill>
                <a:schemeClr val="tx1"/>
              </a:solidFill>
              <a:latin typeface="Franklin Gothic Book" panose="020B0503020102020204" pitchFamily="34" charset="0"/>
            </a:rPr>
            <a:t>Marchés</a:t>
          </a:r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 collectes </a:t>
          </a:r>
        </a:p>
        <a:p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in BW</a:t>
          </a:r>
        </a:p>
      </dgm:t>
    </dgm:pt>
    <dgm:pt modelId="{170D996D-53C8-4CA1-9580-7B6009594468}" type="parTrans" cxnId="{9E9FCB34-D9D2-43E1-9747-FA90E6D19FE1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64A9D33-261D-4F0C-9A45-92AF1D09377A}" type="sibTrans" cxnId="{9E9FCB34-D9D2-43E1-9747-FA90E6D19FE1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0751751-9E41-4552-8BDD-877924574860}">
      <dgm:prSet phldrT="[Texte]" custT="1"/>
      <dgm:spPr/>
      <dgm:t>
        <a:bodyPr/>
        <a:lstStyle/>
        <a:p>
          <a:r>
            <a:rPr lang="fr-BE" sz="1800" b="1" dirty="0">
              <a:solidFill>
                <a:schemeClr val="tx1"/>
              </a:solidFill>
              <a:latin typeface="Franklin Gothic Book" panose="020B0503020102020204" pitchFamily="34" charset="0"/>
            </a:rPr>
            <a:t>Cotisation fixe</a:t>
          </a:r>
          <a:r>
            <a:rPr lang="fr-BE" sz="1800" dirty="0">
              <a:solidFill>
                <a:schemeClr val="tx1"/>
              </a:solidFill>
              <a:latin typeface="Franklin Gothic Book" panose="020B0503020102020204" pitchFamily="34" charset="0"/>
            </a:rPr>
            <a:t> recyparcs</a:t>
          </a:r>
        </a:p>
      </dgm:t>
    </dgm:pt>
    <dgm:pt modelId="{772B2CBC-5555-40E8-AD49-F76EF8AE7CC9}" type="parTrans" cxnId="{F71629EF-976D-4454-A01C-426B72DB60AD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307F8FA-DCA4-4C95-B61E-FE1222CB0956}" type="sibTrans" cxnId="{F71629EF-976D-4454-A01C-426B72DB60AD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EF8C1BC-5796-4AC3-94D3-0810CB5E0152}">
      <dgm:prSet phldrT="[Texte]" custT="1"/>
      <dgm:spPr/>
      <dgm:t>
        <a:bodyPr/>
        <a:lstStyle/>
        <a:p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Coûts </a:t>
          </a:r>
          <a:r>
            <a:rPr lang="fr-BE" sz="1800" b="1" err="1">
              <a:solidFill>
                <a:schemeClr val="tx1"/>
              </a:solidFill>
              <a:latin typeface="Franklin Gothic Book" panose="020B0503020102020204" pitchFamily="34" charset="0"/>
            </a:rPr>
            <a:t>recyparcs</a:t>
          </a:r>
          <a:endParaRPr lang="fr-BE" sz="1800" b="1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47F3F73-DB2B-4042-A36C-C4E6A7BB6C9F}" type="parTrans" cxnId="{C473C371-581C-49FE-9C64-2048181C32E1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FBC48AD-BD8D-48A1-8E16-6013BC424B71}" type="sibTrans" cxnId="{C473C371-581C-49FE-9C64-2048181C32E1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1BC882E-216B-4DAF-84CE-003897A71492}">
      <dgm:prSet custT="1"/>
      <dgm:spPr/>
      <dgm:t>
        <a:bodyPr/>
        <a:lstStyle/>
        <a:p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Coûts </a:t>
          </a:r>
          <a:r>
            <a:rPr lang="fr-BE" sz="1800" b="1">
              <a:solidFill>
                <a:schemeClr val="tx1"/>
              </a:solidFill>
              <a:latin typeface="Franklin Gothic Book" panose="020B0503020102020204" pitchFamily="34" charset="0"/>
            </a:rPr>
            <a:t>transport</a:t>
          </a:r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 Centre de </a:t>
          </a:r>
          <a:r>
            <a:rPr lang="fr-BE" sz="1800" b="1">
              <a:solidFill>
                <a:schemeClr val="tx1"/>
              </a:solidFill>
              <a:latin typeface="Franklin Gothic Book" panose="020B0503020102020204" pitchFamily="34" charset="0"/>
            </a:rPr>
            <a:t>transfert</a:t>
          </a:r>
        </a:p>
      </dgm:t>
    </dgm:pt>
    <dgm:pt modelId="{DA78C9F5-58B3-4B31-A23C-244497EBA122}" type="parTrans" cxnId="{20C1EF55-33F4-44EB-9799-3B7A6DB0D34D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A91CF88-FAF3-4130-8367-2638FB6A679B}" type="sibTrans" cxnId="{20C1EF55-33F4-44EB-9799-3B7A6DB0D34D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F7C5855-7AA8-4256-BB52-911F17063B4D}">
      <dgm:prSet custT="1"/>
      <dgm:spPr/>
      <dgm:t>
        <a:bodyPr/>
        <a:lstStyle/>
        <a:p>
          <a:r>
            <a:rPr lang="fr-BE" sz="1800" dirty="0">
              <a:solidFill>
                <a:schemeClr val="tx1"/>
              </a:solidFill>
              <a:latin typeface="Franklin Gothic Book" panose="020B0503020102020204" pitchFamily="34" charset="0"/>
            </a:rPr>
            <a:t>Coûts  </a:t>
          </a:r>
          <a:r>
            <a:rPr lang="fr-BE" sz="1800" b="1" dirty="0">
              <a:solidFill>
                <a:schemeClr val="tx1"/>
              </a:solidFill>
              <a:latin typeface="Franklin Gothic Book" panose="020B0503020102020204" pitchFamily="34" charset="0"/>
            </a:rPr>
            <a:t>transport Déchets Organiques</a:t>
          </a:r>
        </a:p>
      </dgm:t>
    </dgm:pt>
    <dgm:pt modelId="{564457F0-6397-43E2-9D79-FC5B3A279FDB}" type="parTrans" cxnId="{E73BF1D5-EA3F-4952-B5AB-3EE2C0A9365C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E1E1251-6BBD-42A5-AFF6-F1D075C35AAA}" type="sibTrans" cxnId="{E73BF1D5-EA3F-4952-B5AB-3EE2C0A9365C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BD7F3F8-2A59-494D-BED6-8964F1A67927}">
      <dgm:prSet custT="1"/>
      <dgm:spPr/>
      <dgm:t>
        <a:bodyPr/>
        <a:lstStyle/>
        <a:p>
          <a:r>
            <a:rPr lang="fr-BE" sz="1800" b="1">
              <a:solidFill>
                <a:schemeClr val="tx1"/>
              </a:solidFill>
              <a:latin typeface="Franklin Gothic Book" panose="020B0503020102020204" pitchFamily="34" charset="0"/>
            </a:rPr>
            <a:t>Encombrants</a:t>
          </a:r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 à domicile</a:t>
          </a:r>
        </a:p>
      </dgm:t>
    </dgm:pt>
    <dgm:pt modelId="{E41C3E17-4B6B-4437-80C2-732BF1E74E65}" type="parTrans" cxnId="{71B18DBD-58D3-4573-8D75-4E6A44D2C51A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C6F3F2D-9407-4ACC-B4B1-C0F50B47F9F6}" type="sibTrans" cxnId="{71B18DBD-58D3-4573-8D75-4E6A44D2C51A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6005F2E-C6C8-4308-9F1A-DFAE557E169A}">
      <dgm:prSet custT="1"/>
      <dgm:spPr/>
      <dgm:t>
        <a:bodyPr/>
        <a:lstStyle/>
        <a:p>
          <a:r>
            <a:rPr lang="fr-BE" sz="1800">
              <a:solidFill>
                <a:schemeClr val="tx1"/>
              </a:solidFill>
              <a:latin typeface="Franklin Gothic Book" panose="020B0503020102020204" pitchFamily="34" charset="0"/>
            </a:rPr>
            <a:t>Charges </a:t>
          </a:r>
          <a:r>
            <a:rPr lang="fr-BE" sz="1800" b="1">
              <a:solidFill>
                <a:schemeClr val="tx1"/>
              </a:solidFill>
              <a:latin typeface="Franklin Gothic Book" panose="020B0503020102020204" pitchFamily="34" charset="0"/>
            </a:rPr>
            <a:t>salariales</a:t>
          </a:r>
        </a:p>
      </dgm:t>
    </dgm:pt>
    <dgm:pt modelId="{3D8F0857-9501-46E0-B348-474CFFC940C9}" type="parTrans" cxnId="{F692F198-07C8-4D21-BA74-C4C72C84807E}">
      <dgm:prSet custT="1"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8844370-6768-4CB0-B08F-CF82E14E6717}" type="sibTrans" cxnId="{F692F198-07C8-4D21-BA74-C4C72C84807E}">
      <dgm:prSet/>
      <dgm:spPr/>
      <dgm:t>
        <a:bodyPr/>
        <a:lstStyle/>
        <a:p>
          <a:endParaRPr lang="fr-BE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619E252-2407-4650-A8CE-EFF3FE640F5B}">
      <dgm:prSet custT="1"/>
      <dgm:spPr/>
      <dgm:t>
        <a:bodyPr/>
        <a:lstStyle/>
        <a:p>
          <a:r>
            <a:rPr lang="fr-BE" sz="1800" b="1" dirty="0">
              <a:solidFill>
                <a:schemeClr val="tx1"/>
              </a:solidFill>
              <a:latin typeface="Franklin Gothic Book" panose="020B0503020102020204" pitchFamily="34" charset="0"/>
            </a:rPr>
            <a:t>Prévention</a:t>
          </a:r>
          <a:r>
            <a:rPr lang="fr-BE" sz="1800" dirty="0">
              <a:solidFill>
                <a:schemeClr val="tx1"/>
              </a:solidFill>
              <a:latin typeface="Franklin Gothic Book" panose="020B0503020102020204" pitchFamily="34" charset="0"/>
            </a:rPr>
            <a:t> communication</a:t>
          </a:r>
        </a:p>
      </dgm:t>
    </dgm:pt>
    <dgm:pt modelId="{A0085750-9613-474A-9CF9-F7A07ED9B57D}" type="parTrans" cxnId="{4762A396-E22B-4038-BCE4-A21ECCFA41BA}">
      <dgm:prSet custT="1"/>
      <dgm:spPr/>
      <dgm:t>
        <a:bodyPr/>
        <a:lstStyle/>
        <a:p>
          <a:endParaRPr lang="fr-BE" sz="1800">
            <a:latin typeface="Franklin Gothic Book" panose="020B0503020102020204" pitchFamily="34" charset="0"/>
          </a:endParaRPr>
        </a:p>
      </dgm:t>
    </dgm:pt>
    <dgm:pt modelId="{78228E0D-7EB1-4051-83B5-5F415D7ED2F1}" type="sibTrans" cxnId="{4762A396-E22B-4038-BCE4-A21ECCFA41BA}">
      <dgm:prSet/>
      <dgm:spPr/>
      <dgm:t>
        <a:bodyPr/>
        <a:lstStyle/>
        <a:p>
          <a:endParaRPr lang="fr-BE" sz="2800"/>
        </a:p>
      </dgm:t>
    </dgm:pt>
    <dgm:pt modelId="{901E57F7-84FC-43F9-87A5-C73C425DC16D}" type="pres">
      <dgm:prSet presAssocID="{6C3B6EB7-C057-4052-A938-354F99DF1D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86831F-0DB7-4850-BDDC-4FA4E36B4961}" type="pres">
      <dgm:prSet presAssocID="{7C87607F-650A-4F19-95A9-1E29933B2742}" presName="centerShape" presStyleLbl="node0" presStyleIdx="0" presStyleCnt="1" custScaleX="177485" custScaleY="118705"/>
      <dgm:spPr/>
    </dgm:pt>
    <dgm:pt modelId="{D823F720-8D3F-4FA4-992F-DBC342C7A980}" type="pres">
      <dgm:prSet presAssocID="{170D996D-53C8-4CA1-9580-7B6009594468}" presName="parTrans" presStyleLbl="sibTrans2D1" presStyleIdx="0" presStyleCnt="8"/>
      <dgm:spPr/>
    </dgm:pt>
    <dgm:pt modelId="{F7335DFB-8395-4C26-AE6F-CF713698C265}" type="pres">
      <dgm:prSet presAssocID="{170D996D-53C8-4CA1-9580-7B6009594468}" presName="connectorText" presStyleLbl="sibTrans2D1" presStyleIdx="0" presStyleCnt="8"/>
      <dgm:spPr/>
    </dgm:pt>
    <dgm:pt modelId="{C3C05806-770E-451E-A61C-09A2C5ABA054}" type="pres">
      <dgm:prSet presAssocID="{3AEB1D5E-CDB1-4D63-9FA7-B6029ABF9F7D}" presName="node" presStyleLbl="node1" presStyleIdx="0" presStyleCnt="8">
        <dgm:presLayoutVars>
          <dgm:bulletEnabled val="1"/>
        </dgm:presLayoutVars>
      </dgm:prSet>
      <dgm:spPr/>
    </dgm:pt>
    <dgm:pt modelId="{BF9C77D3-B6DD-4B70-89D7-7AA3E24A4FA4}" type="pres">
      <dgm:prSet presAssocID="{772B2CBC-5555-40E8-AD49-F76EF8AE7CC9}" presName="parTrans" presStyleLbl="sibTrans2D1" presStyleIdx="1" presStyleCnt="8"/>
      <dgm:spPr/>
    </dgm:pt>
    <dgm:pt modelId="{24C8013C-65B4-4DAE-922B-022A5433D579}" type="pres">
      <dgm:prSet presAssocID="{772B2CBC-5555-40E8-AD49-F76EF8AE7CC9}" presName="connectorText" presStyleLbl="sibTrans2D1" presStyleIdx="1" presStyleCnt="8"/>
      <dgm:spPr/>
    </dgm:pt>
    <dgm:pt modelId="{841205FD-F08A-473C-9883-3F7021762EF5}" type="pres">
      <dgm:prSet presAssocID="{90751751-9E41-4552-8BDD-877924574860}" presName="node" presStyleLbl="node1" presStyleIdx="1" presStyleCnt="8">
        <dgm:presLayoutVars>
          <dgm:bulletEnabled val="1"/>
        </dgm:presLayoutVars>
      </dgm:prSet>
      <dgm:spPr/>
    </dgm:pt>
    <dgm:pt modelId="{7B4D2173-7C31-4733-9123-15809A01E6E3}" type="pres">
      <dgm:prSet presAssocID="{047F3F73-DB2B-4042-A36C-C4E6A7BB6C9F}" presName="parTrans" presStyleLbl="sibTrans2D1" presStyleIdx="2" presStyleCnt="8"/>
      <dgm:spPr/>
    </dgm:pt>
    <dgm:pt modelId="{BCC22D51-D1DE-4780-A9C9-78377718A01E}" type="pres">
      <dgm:prSet presAssocID="{047F3F73-DB2B-4042-A36C-C4E6A7BB6C9F}" presName="connectorText" presStyleLbl="sibTrans2D1" presStyleIdx="2" presStyleCnt="8"/>
      <dgm:spPr/>
    </dgm:pt>
    <dgm:pt modelId="{9119B152-0B2D-40F0-8B6A-FFB2B250863F}" type="pres">
      <dgm:prSet presAssocID="{DEF8C1BC-5796-4AC3-94D3-0810CB5E0152}" presName="node" presStyleLbl="node1" presStyleIdx="2" presStyleCnt="8">
        <dgm:presLayoutVars>
          <dgm:bulletEnabled val="1"/>
        </dgm:presLayoutVars>
      </dgm:prSet>
      <dgm:spPr/>
    </dgm:pt>
    <dgm:pt modelId="{A41B158B-E3B3-46C9-9730-1DD6EF78D70E}" type="pres">
      <dgm:prSet presAssocID="{DA78C9F5-58B3-4B31-A23C-244497EBA122}" presName="parTrans" presStyleLbl="sibTrans2D1" presStyleIdx="3" presStyleCnt="8"/>
      <dgm:spPr/>
    </dgm:pt>
    <dgm:pt modelId="{536FAC81-860A-44EC-A016-3A6D2EE3860B}" type="pres">
      <dgm:prSet presAssocID="{DA78C9F5-58B3-4B31-A23C-244497EBA122}" presName="connectorText" presStyleLbl="sibTrans2D1" presStyleIdx="3" presStyleCnt="8"/>
      <dgm:spPr/>
    </dgm:pt>
    <dgm:pt modelId="{31F25664-FD43-45B0-BA85-FDEB3AC9C6FF}" type="pres">
      <dgm:prSet presAssocID="{71BC882E-216B-4DAF-84CE-003897A71492}" presName="node" presStyleLbl="node1" presStyleIdx="3" presStyleCnt="8">
        <dgm:presLayoutVars>
          <dgm:bulletEnabled val="1"/>
        </dgm:presLayoutVars>
      </dgm:prSet>
      <dgm:spPr/>
    </dgm:pt>
    <dgm:pt modelId="{B8547F1D-C44A-4E17-8108-441B1CC74FF0}" type="pres">
      <dgm:prSet presAssocID="{564457F0-6397-43E2-9D79-FC5B3A279FDB}" presName="parTrans" presStyleLbl="sibTrans2D1" presStyleIdx="4" presStyleCnt="8"/>
      <dgm:spPr/>
    </dgm:pt>
    <dgm:pt modelId="{1515531D-9BF2-457A-ABD2-78286D50F0CD}" type="pres">
      <dgm:prSet presAssocID="{564457F0-6397-43E2-9D79-FC5B3A279FDB}" presName="connectorText" presStyleLbl="sibTrans2D1" presStyleIdx="4" presStyleCnt="8"/>
      <dgm:spPr/>
    </dgm:pt>
    <dgm:pt modelId="{74D38FF9-C222-49B9-B339-D0EF1096EF5B}" type="pres">
      <dgm:prSet presAssocID="{CF7C5855-7AA8-4256-BB52-911F17063B4D}" presName="node" presStyleLbl="node1" presStyleIdx="4" presStyleCnt="8" custScaleX="112443">
        <dgm:presLayoutVars>
          <dgm:bulletEnabled val="1"/>
        </dgm:presLayoutVars>
      </dgm:prSet>
      <dgm:spPr/>
    </dgm:pt>
    <dgm:pt modelId="{5E3EB553-AF11-4F79-8760-C113858CB3BF}" type="pres">
      <dgm:prSet presAssocID="{E41C3E17-4B6B-4437-80C2-732BF1E74E65}" presName="parTrans" presStyleLbl="sibTrans2D1" presStyleIdx="5" presStyleCnt="8"/>
      <dgm:spPr/>
    </dgm:pt>
    <dgm:pt modelId="{8CC9F9E4-C46E-446E-850B-B8DD0B492F33}" type="pres">
      <dgm:prSet presAssocID="{E41C3E17-4B6B-4437-80C2-732BF1E74E65}" presName="connectorText" presStyleLbl="sibTrans2D1" presStyleIdx="5" presStyleCnt="8"/>
      <dgm:spPr/>
    </dgm:pt>
    <dgm:pt modelId="{CE14C33C-45C8-4164-BB8A-3B141226D2C3}" type="pres">
      <dgm:prSet presAssocID="{DBD7F3F8-2A59-494D-BED6-8964F1A67927}" presName="node" presStyleLbl="node1" presStyleIdx="5" presStyleCnt="8" custScaleX="134731">
        <dgm:presLayoutVars>
          <dgm:bulletEnabled val="1"/>
        </dgm:presLayoutVars>
      </dgm:prSet>
      <dgm:spPr/>
    </dgm:pt>
    <dgm:pt modelId="{9F14A5D7-0C5D-45E8-A05A-D00F40049158}" type="pres">
      <dgm:prSet presAssocID="{3D8F0857-9501-46E0-B348-474CFFC940C9}" presName="parTrans" presStyleLbl="sibTrans2D1" presStyleIdx="6" presStyleCnt="8"/>
      <dgm:spPr/>
    </dgm:pt>
    <dgm:pt modelId="{C0343C05-EC72-4E29-9DA1-E01FB91C452E}" type="pres">
      <dgm:prSet presAssocID="{3D8F0857-9501-46E0-B348-474CFFC940C9}" presName="connectorText" presStyleLbl="sibTrans2D1" presStyleIdx="6" presStyleCnt="8"/>
      <dgm:spPr/>
    </dgm:pt>
    <dgm:pt modelId="{A95A4CB0-4B9C-4D7E-99E6-3309CF2792CF}" type="pres">
      <dgm:prSet presAssocID="{56005F2E-C6C8-4308-9F1A-DFAE557E169A}" presName="node" presStyleLbl="node1" presStyleIdx="6" presStyleCnt="8">
        <dgm:presLayoutVars>
          <dgm:bulletEnabled val="1"/>
        </dgm:presLayoutVars>
      </dgm:prSet>
      <dgm:spPr/>
    </dgm:pt>
    <dgm:pt modelId="{6E524D7C-338A-4332-BA4B-A69B41B5015A}" type="pres">
      <dgm:prSet presAssocID="{A0085750-9613-474A-9CF9-F7A07ED9B57D}" presName="parTrans" presStyleLbl="sibTrans2D1" presStyleIdx="7" presStyleCnt="8"/>
      <dgm:spPr/>
    </dgm:pt>
    <dgm:pt modelId="{12CF9374-458C-4A66-B673-053DD3DE17DD}" type="pres">
      <dgm:prSet presAssocID="{A0085750-9613-474A-9CF9-F7A07ED9B57D}" presName="connectorText" presStyleLbl="sibTrans2D1" presStyleIdx="7" presStyleCnt="8"/>
      <dgm:spPr/>
    </dgm:pt>
    <dgm:pt modelId="{58C961CE-CF83-45F3-B17C-D78900165B53}" type="pres">
      <dgm:prSet presAssocID="{A619E252-2407-4650-A8CE-EFF3FE640F5B}" presName="node" presStyleLbl="node1" presStyleIdx="7" presStyleCnt="8" custScaleX="156073">
        <dgm:presLayoutVars>
          <dgm:bulletEnabled val="1"/>
        </dgm:presLayoutVars>
      </dgm:prSet>
      <dgm:spPr/>
    </dgm:pt>
  </dgm:ptLst>
  <dgm:cxnLst>
    <dgm:cxn modelId="{724C0E01-C110-4BEB-A0A4-E5C706091377}" type="presOf" srcId="{047F3F73-DB2B-4042-A36C-C4E6A7BB6C9F}" destId="{7B4D2173-7C31-4733-9123-15809A01E6E3}" srcOrd="0" destOrd="0" presId="urn:microsoft.com/office/officeart/2005/8/layout/radial5"/>
    <dgm:cxn modelId="{50AB5404-37DD-40DF-AE16-DF1E32320BF6}" type="presOf" srcId="{A0085750-9613-474A-9CF9-F7A07ED9B57D}" destId="{6E524D7C-338A-4332-BA4B-A69B41B5015A}" srcOrd="0" destOrd="0" presId="urn:microsoft.com/office/officeart/2005/8/layout/radial5"/>
    <dgm:cxn modelId="{E3BF5613-B9AC-49B1-AA8C-1D23897514BC}" type="presOf" srcId="{6C3B6EB7-C057-4052-A938-354F99DF1D1F}" destId="{901E57F7-84FC-43F9-87A5-C73C425DC16D}" srcOrd="0" destOrd="0" presId="urn:microsoft.com/office/officeart/2005/8/layout/radial5"/>
    <dgm:cxn modelId="{54960D1A-C285-463D-9444-1D9B8823AB33}" type="presOf" srcId="{3D8F0857-9501-46E0-B348-474CFFC940C9}" destId="{C0343C05-EC72-4E29-9DA1-E01FB91C452E}" srcOrd="1" destOrd="0" presId="urn:microsoft.com/office/officeart/2005/8/layout/radial5"/>
    <dgm:cxn modelId="{CD635F25-0260-4236-BB7E-45575E4FD96C}" type="presOf" srcId="{564457F0-6397-43E2-9D79-FC5B3A279FDB}" destId="{B8547F1D-C44A-4E17-8108-441B1CC74FF0}" srcOrd="0" destOrd="0" presId="urn:microsoft.com/office/officeart/2005/8/layout/radial5"/>
    <dgm:cxn modelId="{46B1AB29-2605-4034-A40A-6F48AFC1D252}" type="presOf" srcId="{A0085750-9613-474A-9CF9-F7A07ED9B57D}" destId="{12CF9374-458C-4A66-B673-053DD3DE17DD}" srcOrd="1" destOrd="0" presId="urn:microsoft.com/office/officeart/2005/8/layout/radial5"/>
    <dgm:cxn modelId="{59FACE2E-D3A0-4BBD-B5A4-2EAFBE71022D}" type="presOf" srcId="{71BC882E-216B-4DAF-84CE-003897A71492}" destId="{31F25664-FD43-45B0-BA85-FDEB3AC9C6FF}" srcOrd="0" destOrd="0" presId="urn:microsoft.com/office/officeart/2005/8/layout/radial5"/>
    <dgm:cxn modelId="{348A5731-BF03-4CD7-ABB2-B45807325EA3}" type="presOf" srcId="{CF7C5855-7AA8-4256-BB52-911F17063B4D}" destId="{74D38FF9-C222-49B9-B339-D0EF1096EF5B}" srcOrd="0" destOrd="0" presId="urn:microsoft.com/office/officeart/2005/8/layout/radial5"/>
    <dgm:cxn modelId="{5466F532-0711-47B1-8722-A70F5AF60218}" type="presOf" srcId="{DEF8C1BC-5796-4AC3-94D3-0810CB5E0152}" destId="{9119B152-0B2D-40F0-8B6A-FFB2B250863F}" srcOrd="0" destOrd="0" presId="urn:microsoft.com/office/officeart/2005/8/layout/radial5"/>
    <dgm:cxn modelId="{9E9FCB34-D9D2-43E1-9747-FA90E6D19FE1}" srcId="{7C87607F-650A-4F19-95A9-1E29933B2742}" destId="{3AEB1D5E-CDB1-4D63-9FA7-B6029ABF9F7D}" srcOrd="0" destOrd="0" parTransId="{170D996D-53C8-4CA1-9580-7B6009594468}" sibTransId="{064A9D33-261D-4F0C-9A45-92AF1D09377A}"/>
    <dgm:cxn modelId="{B8852C3E-C55B-421E-96EE-11DF7A0D55E4}" type="presOf" srcId="{E41C3E17-4B6B-4437-80C2-732BF1E74E65}" destId="{8CC9F9E4-C46E-446E-850B-B8DD0B492F33}" srcOrd="1" destOrd="0" presId="urn:microsoft.com/office/officeart/2005/8/layout/radial5"/>
    <dgm:cxn modelId="{22E2F95F-9A28-4E52-95E4-311FAE7B970C}" type="presOf" srcId="{3AEB1D5E-CDB1-4D63-9FA7-B6029ABF9F7D}" destId="{C3C05806-770E-451E-A61C-09A2C5ABA054}" srcOrd="0" destOrd="0" presId="urn:microsoft.com/office/officeart/2005/8/layout/radial5"/>
    <dgm:cxn modelId="{423ECF60-78E4-467C-9B13-DA556B8F8FBF}" type="presOf" srcId="{56005F2E-C6C8-4308-9F1A-DFAE557E169A}" destId="{A95A4CB0-4B9C-4D7E-99E6-3309CF2792CF}" srcOrd="0" destOrd="0" presId="urn:microsoft.com/office/officeart/2005/8/layout/radial5"/>
    <dgm:cxn modelId="{975A6061-84F4-4393-A1C0-B26D16E44C79}" type="presOf" srcId="{A619E252-2407-4650-A8CE-EFF3FE640F5B}" destId="{58C961CE-CF83-45F3-B17C-D78900165B53}" srcOrd="0" destOrd="0" presId="urn:microsoft.com/office/officeart/2005/8/layout/radial5"/>
    <dgm:cxn modelId="{95C16243-E2D0-4604-A36A-B55F0A4F044B}" type="presOf" srcId="{564457F0-6397-43E2-9D79-FC5B3A279FDB}" destId="{1515531D-9BF2-457A-ABD2-78286D50F0CD}" srcOrd="1" destOrd="0" presId="urn:microsoft.com/office/officeart/2005/8/layout/radial5"/>
    <dgm:cxn modelId="{A4182464-4110-4B40-B0E0-6E15DFEA593E}" type="presOf" srcId="{772B2CBC-5555-40E8-AD49-F76EF8AE7CC9}" destId="{24C8013C-65B4-4DAE-922B-022A5433D579}" srcOrd="1" destOrd="0" presId="urn:microsoft.com/office/officeart/2005/8/layout/radial5"/>
    <dgm:cxn modelId="{57E9456E-712D-476C-860B-133C4F7F97CA}" type="presOf" srcId="{7C87607F-650A-4F19-95A9-1E29933B2742}" destId="{7986831F-0DB7-4850-BDDC-4FA4E36B4961}" srcOrd="0" destOrd="0" presId="urn:microsoft.com/office/officeart/2005/8/layout/radial5"/>
    <dgm:cxn modelId="{1C40EF50-7AEC-4265-9932-2313C16671F1}" srcId="{6C3B6EB7-C057-4052-A938-354F99DF1D1F}" destId="{7C87607F-650A-4F19-95A9-1E29933B2742}" srcOrd="0" destOrd="0" parTransId="{24657254-A399-4E8E-9A4B-BF2B66314DF5}" sibTransId="{9C0D213E-B14D-4E05-AF40-C131FFFFC0A4}"/>
    <dgm:cxn modelId="{C473C371-581C-49FE-9C64-2048181C32E1}" srcId="{7C87607F-650A-4F19-95A9-1E29933B2742}" destId="{DEF8C1BC-5796-4AC3-94D3-0810CB5E0152}" srcOrd="2" destOrd="0" parTransId="{047F3F73-DB2B-4042-A36C-C4E6A7BB6C9F}" sibTransId="{6FBC48AD-BD8D-48A1-8E16-6013BC424B71}"/>
    <dgm:cxn modelId="{20C1EF55-33F4-44EB-9799-3B7A6DB0D34D}" srcId="{7C87607F-650A-4F19-95A9-1E29933B2742}" destId="{71BC882E-216B-4DAF-84CE-003897A71492}" srcOrd="3" destOrd="0" parTransId="{DA78C9F5-58B3-4B31-A23C-244497EBA122}" sibTransId="{4A91CF88-FAF3-4130-8367-2638FB6A679B}"/>
    <dgm:cxn modelId="{FED72A7A-5F94-4880-93D7-4B35CBE92347}" type="presOf" srcId="{170D996D-53C8-4CA1-9580-7B6009594468}" destId="{F7335DFB-8395-4C26-AE6F-CF713698C265}" srcOrd="1" destOrd="0" presId="urn:microsoft.com/office/officeart/2005/8/layout/radial5"/>
    <dgm:cxn modelId="{42300B81-E50D-42A1-B444-23239F51F5F8}" type="presOf" srcId="{E41C3E17-4B6B-4437-80C2-732BF1E74E65}" destId="{5E3EB553-AF11-4F79-8760-C113858CB3BF}" srcOrd="0" destOrd="0" presId="urn:microsoft.com/office/officeart/2005/8/layout/radial5"/>
    <dgm:cxn modelId="{4762A396-E22B-4038-BCE4-A21ECCFA41BA}" srcId="{7C87607F-650A-4F19-95A9-1E29933B2742}" destId="{A619E252-2407-4650-A8CE-EFF3FE640F5B}" srcOrd="7" destOrd="0" parTransId="{A0085750-9613-474A-9CF9-F7A07ED9B57D}" sibTransId="{78228E0D-7EB1-4051-83B5-5F415D7ED2F1}"/>
    <dgm:cxn modelId="{3CCAC198-8476-4D7E-8904-CB67882C8975}" type="presOf" srcId="{3D8F0857-9501-46E0-B348-474CFFC940C9}" destId="{9F14A5D7-0C5D-45E8-A05A-D00F40049158}" srcOrd="0" destOrd="0" presId="urn:microsoft.com/office/officeart/2005/8/layout/radial5"/>
    <dgm:cxn modelId="{F692F198-07C8-4D21-BA74-C4C72C84807E}" srcId="{7C87607F-650A-4F19-95A9-1E29933B2742}" destId="{56005F2E-C6C8-4308-9F1A-DFAE557E169A}" srcOrd="6" destOrd="0" parTransId="{3D8F0857-9501-46E0-B348-474CFFC940C9}" sibTransId="{38844370-6768-4CB0-B08F-CF82E14E6717}"/>
    <dgm:cxn modelId="{030EF59F-F90C-4600-9067-6E5346FF1BF2}" type="presOf" srcId="{047F3F73-DB2B-4042-A36C-C4E6A7BB6C9F}" destId="{BCC22D51-D1DE-4780-A9C9-78377718A01E}" srcOrd="1" destOrd="0" presId="urn:microsoft.com/office/officeart/2005/8/layout/radial5"/>
    <dgm:cxn modelId="{1255ACAE-28D0-44E7-9EA3-9AA8516E88AB}" type="presOf" srcId="{90751751-9E41-4552-8BDD-877924574860}" destId="{841205FD-F08A-473C-9883-3F7021762EF5}" srcOrd="0" destOrd="0" presId="urn:microsoft.com/office/officeart/2005/8/layout/radial5"/>
    <dgm:cxn modelId="{6AF5E4B2-BDEC-4F9F-A9E9-C1B50013238E}" type="presOf" srcId="{DA78C9F5-58B3-4B31-A23C-244497EBA122}" destId="{A41B158B-E3B3-46C9-9730-1DD6EF78D70E}" srcOrd="0" destOrd="0" presId="urn:microsoft.com/office/officeart/2005/8/layout/radial5"/>
    <dgm:cxn modelId="{585BA9B6-4E74-49B3-9AA1-20F5C9D0B4E7}" type="presOf" srcId="{170D996D-53C8-4CA1-9580-7B6009594468}" destId="{D823F720-8D3F-4FA4-992F-DBC342C7A980}" srcOrd="0" destOrd="0" presId="urn:microsoft.com/office/officeart/2005/8/layout/radial5"/>
    <dgm:cxn modelId="{5A87A6B7-F08C-417D-8DE3-74B78284D56B}" type="presOf" srcId="{DA78C9F5-58B3-4B31-A23C-244497EBA122}" destId="{536FAC81-860A-44EC-A016-3A6D2EE3860B}" srcOrd="1" destOrd="0" presId="urn:microsoft.com/office/officeart/2005/8/layout/radial5"/>
    <dgm:cxn modelId="{71B18DBD-58D3-4573-8D75-4E6A44D2C51A}" srcId="{7C87607F-650A-4F19-95A9-1E29933B2742}" destId="{DBD7F3F8-2A59-494D-BED6-8964F1A67927}" srcOrd="5" destOrd="0" parTransId="{E41C3E17-4B6B-4437-80C2-732BF1E74E65}" sibTransId="{AC6F3F2D-9407-4ACC-B4B1-C0F50B47F9F6}"/>
    <dgm:cxn modelId="{E73BF1D5-EA3F-4952-B5AB-3EE2C0A9365C}" srcId="{7C87607F-650A-4F19-95A9-1E29933B2742}" destId="{CF7C5855-7AA8-4256-BB52-911F17063B4D}" srcOrd="4" destOrd="0" parTransId="{564457F0-6397-43E2-9D79-FC5B3A279FDB}" sibTransId="{5E1E1251-6BBD-42A5-AFF6-F1D075C35AAA}"/>
    <dgm:cxn modelId="{84B164D6-24A5-4F26-A574-4E9AC6645CEA}" type="presOf" srcId="{772B2CBC-5555-40E8-AD49-F76EF8AE7CC9}" destId="{BF9C77D3-B6DD-4B70-89D7-7AA3E24A4FA4}" srcOrd="0" destOrd="0" presId="urn:microsoft.com/office/officeart/2005/8/layout/radial5"/>
    <dgm:cxn modelId="{FB2E60DC-B2DF-4B38-81F1-4A90D759EB0F}" type="presOf" srcId="{DBD7F3F8-2A59-494D-BED6-8964F1A67927}" destId="{CE14C33C-45C8-4164-BB8A-3B141226D2C3}" srcOrd="0" destOrd="0" presId="urn:microsoft.com/office/officeart/2005/8/layout/radial5"/>
    <dgm:cxn modelId="{F71629EF-976D-4454-A01C-426B72DB60AD}" srcId="{7C87607F-650A-4F19-95A9-1E29933B2742}" destId="{90751751-9E41-4552-8BDD-877924574860}" srcOrd="1" destOrd="0" parTransId="{772B2CBC-5555-40E8-AD49-F76EF8AE7CC9}" sibTransId="{9307F8FA-DCA4-4C95-B61E-FE1222CB0956}"/>
    <dgm:cxn modelId="{71836D8F-3266-4975-B688-338892B68ADC}" type="presParOf" srcId="{901E57F7-84FC-43F9-87A5-C73C425DC16D}" destId="{7986831F-0DB7-4850-BDDC-4FA4E36B4961}" srcOrd="0" destOrd="0" presId="urn:microsoft.com/office/officeart/2005/8/layout/radial5"/>
    <dgm:cxn modelId="{95A0DF41-BF60-483C-97A4-0669F16BD33F}" type="presParOf" srcId="{901E57F7-84FC-43F9-87A5-C73C425DC16D}" destId="{D823F720-8D3F-4FA4-992F-DBC342C7A980}" srcOrd="1" destOrd="0" presId="urn:microsoft.com/office/officeart/2005/8/layout/radial5"/>
    <dgm:cxn modelId="{DA350E10-829A-4A03-BE79-6475028D629E}" type="presParOf" srcId="{D823F720-8D3F-4FA4-992F-DBC342C7A980}" destId="{F7335DFB-8395-4C26-AE6F-CF713698C265}" srcOrd="0" destOrd="0" presId="urn:microsoft.com/office/officeart/2005/8/layout/radial5"/>
    <dgm:cxn modelId="{D5ECEF8C-450F-4191-A35D-DF645438BE42}" type="presParOf" srcId="{901E57F7-84FC-43F9-87A5-C73C425DC16D}" destId="{C3C05806-770E-451E-A61C-09A2C5ABA054}" srcOrd="2" destOrd="0" presId="urn:microsoft.com/office/officeart/2005/8/layout/radial5"/>
    <dgm:cxn modelId="{4B1B9E62-69FF-4933-B0CA-F9F606F2E278}" type="presParOf" srcId="{901E57F7-84FC-43F9-87A5-C73C425DC16D}" destId="{BF9C77D3-B6DD-4B70-89D7-7AA3E24A4FA4}" srcOrd="3" destOrd="0" presId="urn:microsoft.com/office/officeart/2005/8/layout/radial5"/>
    <dgm:cxn modelId="{AA4B34CF-C299-41F3-8B36-A43A5512D4B1}" type="presParOf" srcId="{BF9C77D3-B6DD-4B70-89D7-7AA3E24A4FA4}" destId="{24C8013C-65B4-4DAE-922B-022A5433D579}" srcOrd="0" destOrd="0" presId="urn:microsoft.com/office/officeart/2005/8/layout/radial5"/>
    <dgm:cxn modelId="{28AD841A-DF79-4CEF-AFA5-9B573B86BE35}" type="presParOf" srcId="{901E57F7-84FC-43F9-87A5-C73C425DC16D}" destId="{841205FD-F08A-473C-9883-3F7021762EF5}" srcOrd="4" destOrd="0" presId="urn:microsoft.com/office/officeart/2005/8/layout/radial5"/>
    <dgm:cxn modelId="{CB405D86-A8F1-4780-804C-63012A3F62C1}" type="presParOf" srcId="{901E57F7-84FC-43F9-87A5-C73C425DC16D}" destId="{7B4D2173-7C31-4733-9123-15809A01E6E3}" srcOrd="5" destOrd="0" presId="urn:microsoft.com/office/officeart/2005/8/layout/radial5"/>
    <dgm:cxn modelId="{012D963D-5183-4904-987D-1F4EBD383858}" type="presParOf" srcId="{7B4D2173-7C31-4733-9123-15809A01E6E3}" destId="{BCC22D51-D1DE-4780-A9C9-78377718A01E}" srcOrd="0" destOrd="0" presId="urn:microsoft.com/office/officeart/2005/8/layout/radial5"/>
    <dgm:cxn modelId="{5F1E94B9-307D-4F4A-9D05-6617E772BF88}" type="presParOf" srcId="{901E57F7-84FC-43F9-87A5-C73C425DC16D}" destId="{9119B152-0B2D-40F0-8B6A-FFB2B250863F}" srcOrd="6" destOrd="0" presId="urn:microsoft.com/office/officeart/2005/8/layout/radial5"/>
    <dgm:cxn modelId="{11BE06B2-9F06-4F0E-A1BE-83B2F95B7D21}" type="presParOf" srcId="{901E57F7-84FC-43F9-87A5-C73C425DC16D}" destId="{A41B158B-E3B3-46C9-9730-1DD6EF78D70E}" srcOrd="7" destOrd="0" presId="urn:microsoft.com/office/officeart/2005/8/layout/radial5"/>
    <dgm:cxn modelId="{6401A1DF-0C47-406F-9469-F4E1F7BE3669}" type="presParOf" srcId="{A41B158B-E3B3-46C9-9730-1DD6EF78D70E}" destId="{536FAC81-860A-44EC-A016-3A6D2EE3860B}" srcOrd="0" destOrd="0" presId="urn:microsoft.com/office/officeart/2005/8/layout/radial5"/>
    <dgm:cxn modelId="{9D8562FA-DFF4-47A2-93BF-32FFAB5F83B7}" type="presParOf" srcId="{901E57F7-84FC-43F9-87A5-C73C425DC16D}" destId="{31F25664-FD43-45B0-BA85-FDEB3AC9C6FF}" srcOrd="8" destOrd="0" presId="urn:microsoft.com/office/officeart/2005/8/layout/radial5"/>
    <dgm:cxn modelId="{E027C1A6-BC56-4E19-A2C7-900A21E5A128}" type="presParOf" srcId="{901E57F7-84FC-43F9-87A5-C73C425DC16D}" destId="{B8547F1D-C44A-4E17-8108-441B1CC74FF0}" srcOrd="9" destOrd="0" presId="urn:microsoft.com/office/officeart/2005/8/layout/radial5"/>
    <dgm:cxn modelId="{E21CD3B3-3A47-46D2-AFEB-3A770A3A86CA}" type="presParOf" srcId="{B8547F1D-C44A-4E17-8108-441B1CC74FF0}" destId="{1515531D-9BF2-457A-ABD2-78286D50F0CD}" srcOrd="0" destOrd="0" presId="urn:microsoft.com/office/officeart/2005/8/layout/radial5"/>
    <dgm:cxn modelId="{6B1338AD-1F81-4A50-8824-EA31429E9D15}" type="presParOf" srcId="{901E57F7-84FC-43F9-87A5-C73C425DC16D}" destId="{74D38FF9-C222-49B9-B339-D0EF1096EF5B}" srcOrd="10" destOrd="0" presId="urn:microsoft.com/office/officeart/2005/8/layout/radial5"/>
    <dgm:cxn modelId="{65EB5B61-799C-44CE-A994-69D77E0DAE7E}" type="presParOf" srcId="{901E57F7-84FC-43F9-87A5-C73C425DC16D}" destId="{5E3EB553-AF11-4F79-8760-C113858CB3BF}" srcOrd="11" destOrd="0" presId="urn:microsoft.com/office/officeart/2005/8/layout/radial5"/>
    <dgm:cxn modelId="{74A330B5-1653-44F4-ADC1-F4538D37C4F1}" type="presParOf" srcId="{5E3EB553-AF11-4F79-8760-C113858CB3BF}" destId="{8CC9F9E4-C46E-446E-850B-B8DD0B492F33}" srcOrd="0" destOrd="0" presId="urn:microsoft.com/office/officeart/2005/8/layout/radial5"/>
    <dgm:cxn modelId="{AA1BDF8D-7D04-4841-B30D-8E7CC71FCCBE}" type="presParOf" srcId="{901E57F7-84FC-43F9-87A5-C73C425DC16D}" destId="{CE14C33C-45C8-4164-BB8A-3B141226D2C3}" srcOrd="12" destOrd="0" presId="urn:microsoft.com/office/officeart/2005/8/layout/radial5"/>
    <dgm:cxn modelId="{41B101BD-4F0A-4DD8-A49E-A83C5BF87780}" type="presParOf" srcId="{901E57F7-84FC-43F9-87A5-C73C425DC16D}" destId="{9F14A5D7-0C5D-45E8-A05A-D00F40049158}" srcOrd="13" destOrd="0" presId="urn:microsoft.com/office/officeart/2005/8/layout/radial5"/>
    <dgm:cxn modelId="{88F969DB-80D2-415E-9627-7F60821B6437}" type="presParOf" srcId="{9F14A5D7-0C5D-45E8-A05A-D00F40049158}" destId="{C0343C05-EC72-4E29-9DA1-E01FB91C452E}" srcOrd="0" destOrd="0" presId="urn:microsoft.com/office/officeart/2005/8/layout/radial5"/>
    <dgm:cxn modelId="{BC31CCC5-F02A-4C2C-9D2D-CEE5F7AACCB1}" type="presParOf" srcId="{901E57F7-84FC-43F9-87A5-C73C425DC16D}" destId="{A95A4CB0-4B9C-4D7E-99E6-3309CF2792CF}" srcOrd="14" destOrd="0" presId="urn:microsoft.com/office/officeart/2005/8/layout/radial5"/>
    <dgm:cxn modelId="{6B2C8432-473C-428F-9E72-1DDED4F7EACB}" type="presParOf" srcId="{901E57F7-84FC-43F9-87A5-C73C425DC16D}" destId="{6E524D7C-338A-4332-BA4B-A69B41B5015A}" srcOrd="15" destOrd="0" presId="urn:microsoft.com/office/officeart/2005/8/layout/radial5"/>
    <dgm:cxn modelId="{197561CA-2CB9-463D-963F-417E46419176}" type="presParOf" srcId="{6E524D7C-338A-4332-BA4B-A69B41B5015A}" destId="{12CF9374-458C-4A66-B673-053DD3DE17DD}" srcOrd="0" destOrd="0" presId="urn:microsoft.com/office/officeart/2005/8/layout/radial5"/>
    <dgm:cxn modelId="{A6928378-13F1-4755-AF7A-81998BCF7D94}" type="presParOf" srcId="{901E57F7-84FC-43F9-87A5-C73C425DC16D}" destId="{58C961CE-CF83-45F3-B17C-D78900165B5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102F6-EBAD-4C33-8FED-C2E5764B39D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1C0D8-96BF-4145-B20A-AFE23466DF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 b="1" kern="1200">
              <a:solidFill>
                <a:srgbClr val="7F7F7F"/>
              </a:solidFill>
              <a:latin typeface="Franklin Gothic Book" panose="020B0503020102020204" pitchFamily="34" charset="0"/>
              <a:ea typeface="+mn-ea"/>
              <a:cs typeface="Times New Roman" panose="02020603050405020304" pitchFamily="18" charset="0"/>
            </a:rPr>
            <a:t>Volume constant déchets collectés</a:t>
          </a:r>
          <a:endParaRPr lang="en-US" sz="2000" b="1" kern="1200">
            <a:solidFill>
              <a:srgbClr val="7F7F7F"/>
            </a:solidFill>
            <a:latin typeface="Franklin Gothic Book" panose="020B0503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5CA4E551-CF84-4E6B-9B07-7A37B4CE3009}" type="parTrans" cxnId="{DBF720CE-ABC7-4330-9963-C3A71E059DFA}">
      <dgm:prSet/>
      <dgm:spPr/>
      <dgm:t>
        <a:bodyPr/>
        <a:lstStyle/>
        <a:p>
          <a:endParaRPr lang="en-US" sz="2000" b="1"/>
        </a:p>
      </dgm:t>
    </dgm:pt>
    <dgm:pt modelId="{B2D4A896-5281-4BE3-80AB-F2A2DA4A4000}" type="sibTrans" cxnId="{DBF720CE-ABC7-4330-9963-C3A71E059DFA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/>
        </a:p>
      </dgm:t>
    </dgm:pt>
    <dgm:pt modelId="{D4E784E6-F535-411D-8D9A-EC9DBD132E8A}" type="pres">
      <dgm:prSet presAssocID="{BC5102F6-EBAD-4C33-8FED-C2E5764B39D8}" presName="root" presStyleCnt="0">
        <dgm:presLayoutVars>
          <dgm:dir/>
          <dgm:resizeHandles val="exact"/>
        </dgm:presLayoutVars>
      </dgm:prSet>
      <dgm:spPr/>
    </dgm:pt>
    <dgm:pt modelId="{1FEF8FEC-A079-4946-A779-B53BDE1DBFC3}" type="pres">
      <dgm:prSet presAssocID="{BC5102F6-EBAD-4C33-8FED-C2E5764B39D8}" presName="container" presStyleCnt="0">
        <dgm:presLayoutVars>
          <dgm:dir/>
          <dgm:resizeHandles val="exact"/>
        </dgm:presLayoutVars>
      </dgm:prSet>
      <dgm:spPr/>
    </dgm:pt>
    <dgm:pt modelId="{BF60976B-F213-42EA-BE09-72BA0CEC9756}" type="pres">
      <dgm:prSet presAssocID="{3C81C0D8-96BF-4145-B20A-AFE23466DF4D}" presName="compNode" presStyleCnt="0"/>
      <dgm:spPr/>
    </dgm:pt>
    <dgm:pt modelId="{661E675A-6DDE-460E-BD23-6E87B2B43259}" type="pres">
      <dgm:prSet presAssocID="{3C81C0D8-96BF-4145-B20A-AFE23466DF4D}" presName="iconBgRect" presStyleLbl="bgShp" presStyleIdx="0" presStyleCnt="1" custScaleX="101304" custScaleY="101304"/>
      <dgm:spPr>
        <a:solidFill>
          <a:srgbClr val="00BAC3"/>
        </a:solidFill>
        <a:ln>
          <a:solidFill>
            <a:srgbClr val="70CBF3"/>
          </a:solidFill>
        </a:ln>
      </dgm:spPr>
    </dgm:pt>
    <dgm:pt modelId="{4F62443C-9923-4CC4-8398-4BCD971A53B9}" type="pres">
      <dgm:prSet presAssocID="{3C81C0D8-96BF-4145-B20A-AFE23466DF4D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dures avec un remplissage uni"/>
        </a:ext>
      </dgm:extLst>
    </dgm:pt>
    <dgm:pt modelId="{62F489AF-5750-440D-8DD9-700901139A24}" type="pres">
      <dgm:prSet presAssocID="{3C81C0D8-96BF-4145-B20A-AFE23466DF4D}" presName="spaceRect" presStyleCnt="0"/>
      <dgm:spPr/>
    </dgm:pt>
    <dgm:pt modelId="{D878E10B-4C27-467A-A2C7-F2B9C004333B}" type="pres">
      <dgm:prSet presAssocID="{3C81C0D8-96BF-4145-B20A-AFE23466DF4D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CC9D4B5E-4EDC-427E-A714-98242A19D96E}" type="presOf" srcId="{3C81C0D8-96BF-4145-B20A-AFE23466DF4D}" destId="{D878E10B-4C27-467A-A2C7-F2B9C004333B}" srcOrd="0" destOrd="0" presId="urn:microsoft.com/office/officeart/2018/2/layout/IconCircleList"/>
    <dgm:cxn modelId="{6334C2B1-2D30-42A2-999B-142105E7E736}" type="presOf" srcId="{BC5102F6-EBAD-4C33-8FED-C2E5764B39D8}" destId="{D4E784E6-F535-411D-8D9A-EC9DBD132E8A}" srcOrd="0" destOrd="0" presId="urn:microsoft.com/office/officeart/2018/2/layout/IconCircleList"/>
    <dgm:cxn modelId="{DBF720CE-ABC7-4330-9963-C3A71E059DFA}" srcId="{BC5102F6-EBAD-4C33-8FED-C2E5764B39D8}" destId="{3C81C0D8-96BF-4145-B20A-AFE23466DF4D}" srcOrd="0" destOrd="0" parTransId="{5CA4E551-CF84-4E6B-9B07-7A37B4CE3009}" sibTransId="{B2D4A896-5281-4BE3-80AB-F2A2DA4A4000}"/>
    <dgm:cxn modelId="{5494507F-A621-43AE-BDA4-89D0695CB5F8}" type="presParOf" srcId="{D4E784E6-F535-411D-8D9A-EC9DBD132E8A}" destId="{1FEF8FEC-A079-4946-A779-B53BDE1DBFC3}" srcOrd="0" destOrd="0" presId="urn:microsoft.com/office/officeart/2018/2/layout/IconCircleList"/>
    <dgm:cxn modelId="{61789AE0-8C3C-4723-A8A7-B299B229005B}" type="presParOf" srcId="{1FEF8FEC-A079-4946-A779-B53BDE1DBFC3}" destId="{BF60976B-F213-42EA-BE09-72BA0CEC9756}" srcOrd="0" destOrd="0" presId="urn:microsoft.com/office/officeart/2018/2/layout/IconCircleList"/>
    <dgm:cxn modelId="{4E4365FD-F8B0-422C-BF3F-B63D87C0767C}" type="presParOf" srcId="{BF60976B-F213-42EA-BE09-72BA0CEC9756}" destId="{661E675A-6DDE-460E-BD23-6E87B2B43259}" srcOrd="0" destOrd="0" presId="urn:microsoft.com/office/officeart/2018/2/layout/IconCircleList"/>
    <dgm:cxn modelId="{28763E85-6C5E-4154-8DF2-782F31F7CFAA}" type="presParOf" srcId="{BF60976B-F213-42EA-BE09-72BA0CEC9756}" destId="{4F62443C-9923-4CC4-8398-4BCD971A53B9}" srcOrd="1" destOrd="0" presId="urn:microsoft.com/office/officeart/2018/2/layout/IconCircleList"/>
    <dgm:cxn modelId="{D1E213E6-DF3F-455A-B9D3-7C823C21D52D}" type="presParOf" srcId="{BF60976B-F213-42EA-BE09-72BA0CEC9756}" destId="{62F489AF-5750-440D-8DD9-700901139A24}" srcOrd="2" destOrd="0" presId="urn:microsoft.com/office/officeart/2018/2/layout/IconCircleList"/>
    <dgm:cxn modelId="{6AC5DA65-45CC-4AFC-ADC3-40BD35C39D3A}" type="presParOf" srcId="{BF60976B-F213-42EA-BE09-72BA0CEC9756}" destId="{D878E10B-4C27-467A-A2C7-F2B9C00433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F033F-27F3-488F-9114-552646D665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D145E-677E-40DA-983E-AB13FFB0F830}">
      <dgm:prSet/>
      <dgm:spPr>
        <a:solidFill>
          <a:srgbClr val="BCD75F"/>
        </a:solidFill>
      </dgm:spPr>
      <dgm:t>
        <a:bodyPr/>
        <a:lstStyle/>
        <a:p>
          <a:r>
            <a:rPr lang="fr-BE"/>
            <a:t>Entre 2020 et 2023 : </a:t>
          </a:r>
          <a:r>
            <a:rPr lang="fr-BE" b="1"/>
            <a:t>6,18 millions d'euros</a:t>
          </a:r>
          <a:br>
            <a:rPr lang="fr-BE"/>
          </a:br>
          <a:endParaRPr lang="en-US"/>
        </a:p>
      </dgm:t>
    </dgm:pt>
    <dgm:pt modelId="{2D885C8E-EA41-42BF-9E7F-7F89F767E341}" type="parTrans" cxnId="{B98D65C5-E3D8-499A-B4BB-323EF5199AF2}">
      <dgm:prSet/>
      <dgm:spPr/>
      <dgm:t>
        <a:bodyPr/>
        <a:lstStyle/>
        <a:p>
          <a:endParaRPr lang="en-US"/>
        </a:p>
      </dgm:t>
    </dgm:pt>
    <dgm:pt modelId="{DACC352A-52F1-4FCA-9EB2-AD7A9C1933DC}" type="sibTrans" cxnId="{B98D65C5-E3D8-499A-B4BB-323EF5199AF2}">
      <dgm:prSet/>
      <dgm:spPr/>
      <dgm:t>
        <a:bodyPr/>
        <a:lstStyle/>
        <a:p>
          <a:endParaRPr lang="en-US"/>
        </a:p>
      </dgm:t>
    </dgm:pt>
    <dgm:pt modelId="{78D4AE61-4582-480A-A106-6AE1F1E34E21}">
      <dgm:prSet/>
      <dgm:spPr/>
      <dgm:t>
        <a:bodyPr/>
        <a:lstStyle/>
        <a:p>
          <a:r>
            <a:rPr lang="fr-BE">
              <a:latin typeface="Franklin Gothic Book" panose="020B0503020102020204" pitchFamily="34" charset="0"/>
            </a:rPr>
            <a:t>Impact crise sanitaire &amp; contexte international (guerre en Ukraine/crise énergie)</a:t>
          </a:r>
          <a:endParaRPr lang="en-US">
            <a:latin typeface="Franklin Gothic Book" panose="020B0503020102020204" pitchFamily="34" charset="0"/>
          </a:endParaRPr>
        </a:p>
      </dgm:t>
    </dgm:pt>
    <dgm:pt modelId="{A7D088D1-4859-4B3B-A3A7-2D033789205A}" type="parTrans" cxnId="{3B9FCF3B-C3D4-4FD1-90F9-A313D5F1F877}">
      <dgm:prSet/>
      <dgm:spPr/>
      <dgm:t>
        <a:bodyPr/>
        <a:lstStyle/>
        <a:p>
          <a:endParaRPr lang="en-US"/>
        </a:p>
      </dgm:t>
    </dgm:pt>
    <dgm:pt modelId="{C66950D8-11CC-4F85-954D-01E322081FA7}" type="sibTrans" cxnId="{3B9FCF3B-C3D4-4FD1-90F9-A313D5F1F877}">
      <dgm:prSet/>
      <dgm:spPr/>
      <dgm:t>
        <a:bodyPr/>
        <a:lstStyle/>
        <a:p>
          <a:endParaRPr lang="en-US"/>
        </a:p>
      </dgm:t>
    </dgm:pt>
    <dgm:pt modelId="{6B7D3AE6-782E-4F8B-A5A4-9D856E264BE4}">
      <dgm:prSet/>
      <dgm:spPr/>
      <dgm:t>
        <a:bodyPr/>
        <a:lstStyle/>
        <a:p>
          <a:r>
            <a:rPr lang="fr-BE">
              <a:latin typeface="Franklin Gothic Book" panose="020B0503020102020204" pitchFamily="34" charset="0"/>
            </a:rPr>
            <a:t>Arrêts suite rénovation de l’Unité de Valorisation Énergétique (UVE).</a:t>
          </a:r>
          <a:br>
            <a:rPr lang="fr-BE"/>
          </a:br>
          <a:endParaRPr lang="en-US"/>
        </a:p>
      </dgm:t>
    </dgm:pt>
    <dgm:pt modelId="{FD94B36A-4115-45C8-90D6-085E27E560B3}" type="parTrans" cxnId="{8D92AA32-3F98-41A8-8812-11B679A456DD}">
      <dgm:prSet/>
      <dgm:spPr/>
      <dgm:t>
        <a:bodyPr/>
        <a:lstStyle/>
        <a:p>
          <a:endParaRPr lang="en-US"/>
        </a:p>
      </dgm:t>
    </dgm:pt>
    <dgm:pt modelId="{AA495732-4827-46E7-9932-0D3E74826A19}" type="sibTrans" cxnId="{8D92AA32-3F98-41A8-8812-11B679A456DD}">
      <dgm:prSet/>
      <dgm:spPr/>
      <dgm:t>
        <a:bodyPr/>
        <a:lstStyle/>
        <a:p>
          <a:endParaRPr lang="en-US"/>
        </a:p>
      </dgm:t>
    </dgm:pt>
    <dgm:pt modelId="{426334F4-2D19-485C-9817-869193970103}">
      <dgm:prSet/>
      <dgm:spPr>
        <a:solidFill>
          <a:srgbClr val="FFCD67"/>
        </a:solidFill>
      </dgm:spPr>
      <dgm:t>
        <a:bodyPr/>
        <a:lstStyle/>
        <a:p>
          <a:r>
            <a:rPr lang="fr-BE">
              <a:sym typeface="Wingdings" panose="05000000000000000000" pitchFamily="2" charset="2"/>
            </a:rPr>
            <a:t></a:t>
          </a:r>
          <a:r>
            <a:rPr lang="fr-BE"/>
            <a:t> </a:t>
          </a:r>
          <a:r>
            <a:rPr lang="fr-BE" b="1"/>
            <a:t>2021</a:t>
          </a:r>
          <a:r>
            <a:rPr lang="fr-BE"/>
            <a:t> : suite déficit important, décision de lisser les résultats financiers sur 5 ans (2020-2024)</a:t>
          </a:r>
          <a:endParaRPr lang="en-US"/>
        </a:p>
      </dgm:t>
    </dgm:pt>
    <dgm:pt modelId="{E54ED9A3-2B13-4992-B145-23664BA7AD2E}" type="parTrans" cxnId="{9667180E-9EED-4D13-B320-9CC8CDA2BDBA}">
      <dgm:prSet/>
      <dgm:spPr/>
      <dgm:t>
        <a:bodyPr/>
        <a:lstStyle/>
        <a:p>
          <a:endParaRPr lang="en-US"/>
        </a:p>
      </dgm:t>
    </dgm:pt>
    <dgm:pt modelId="{3CBF5010-A052-4404-B837-30CFE9D1BEDB}" type="sibTrans" cxnId="{9667180E-9EED-4D13-B320-9CC8CDA2BDBA}">
      <dgm:prSet/>
      <dgm:spPr/>
      <dgm:t>
        <a:bodyPr/>
        <a:lstStyle/>
        <a:p>
          <a:endParaRPr lang="en-US"/>
        </a:p>
      </dgm:t>
    </dgm:pt>
    <dgm:pt modelId="{9C7D1B1E-CC9B-415C-AE32-53C73F87ACBA}">
      <dgm:prSet/>
      <dgm:spPr>
        <a:solidFill>
          <a:srgbClr val="00BAC3"/>
        </a:solidFill>
      </dgm:spPr>
      <dgm:t>
        <a:bodyPr/>
        <a:lstStyle/>
        <a:p>
          <a:r>
            <a:rPr lang="fr-BE">
              <a:sym typeface="Wingdings" panose="05000000000000000000" pitchFamily="2" charset="2"/>
            </a:rPr>
            <a:t></a:t>
          </a:r>
          <a:r>
            <a:rPr lang="fr-BE"/>
            <a:t> </a:t>
          </a:r>
          <a:r>
            <a:rPr lang="fr-BE" b="1"/>
            <a:t>Hausse </a:t>
          </a:r>
          <a:r>
            <a:rPr lang="fr-BE"/>
            <a:t>de </a:t>
          </a:r>
          <a:r>
            <a:rPr lang="fr-BE" b="1"/>
            <a:t>22 %</a:t>
          </a:r>
          <a:r>
            <a:rPr lang="fr-BE"/>
            <a:t> des </a:t>
          </a:r>
          <a:r>
            <a:rPr lang="fr-BE" b="1"/>
            <a:t>coûts</a:t>
          </a:r>
          <a:r>
            <a:rPr lang="fr-BE"/>
            <a:t> (entre 2021 et 2023), </a:t>
          </a:r>
          <a:r>
            <a:rPr lang="fr-BE" b="1"/>
            <a:t>seulement 7 % répercutés aux communes </a:t>
          </a:r>
          <a:endParaRPr lang="en-US"/>
        </a:p>
      </dgm:t>
    </dgm:pt>
    <dgm:pt modelId="{71E72F89-DC6F-4161-959A-3169EAA5E6E9}" type="parTrans" cxnId="{D6A31764-29B7-4256-A161-73FB24A00A8E}">
      <dgm:prSet/>
      <dgm:spPr/>
      <dgm:t>
        <a:bodyPr/>
        <a:lstStyle/>
        <a:p>
          <a:endParaRPr lang="en-US"/>
        </a:p>
      </dgm:t>
    </dgm:pt>
    <dgm:pt modelId="{A20C5E15-3029-4619-9BE6-68A215D98F1D}" type="sibTrans" cxnId="{D6A31764-29B7-4256-A161-73FB24A00A8E}">
      <dgm:prSet/>
      <dgm:spPr/>
      <dgm:t>
        <a:bodyPr/>
        <a:lstStyle/>
        <a:p>
          <a:endParaRPr lang="en-US"/>
        </a:p>
      </dgm:t>
    </dgm:pt>
    <dgm:pt modelId="{58D84120-223F-47F8-BF69-A4FC41967778}" type="pres">
      <dgm:prSet presAssocID="{CE0F033F-27F3-488F-9114-552646D665FF}" presName="linear" presStyleCnt="0">
        <dgm:presLayoutVars>
          <dgm:animLvl val="lvl"/>
          <dgm:resizeHandles val="exact"/>
        </dgm:presLayoutVars>
      </dgm:prSet>
      <dgm:spPr/>
    </dgm:pt>
    <dgm:pt modelId="{82D86D05-663F-4FE0-9D84-09C24E5D5115}" type="pres">
      <dgm:prSet presAssocID="{D5DD145E-677E-40DA-983E-AB13FFB0F8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89BE7A-B23F-4B11-9BEA-B53A15E60AD8}" type="pres">
      <dgm:prSet presAssocID="{D5DD145E-677E-40DA-983E-AB13FFB0F830}" presName="childText" presStyleLbl="revTx" presStyleIdx="0" presStyleCnt="1">
        <dgm:presLayoutVars>
          <dgm:bulletEnabled val="1"/>
        </dgm:presLayoutVars>
      </dgm:prSet>
      <dgm:spPr/>
    </dgm:pt>
    <dgm:pt modelId="{A90CE7D8-9A39-4B6E-B2FE-07F14A6E5751}" type="pres">
      <dgm:prSet presAssocID="{426334F4-2D19-485C-9817-8691939701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3BFDF8-2B25-4848-A0D4-6454BD4FAFC6}" type="pres">
      <dgm:prSet presAssocID="{3CBF5010-A052-4404-B837-30CFE9D1BEDB}" presName="spacer" presStyleCnt="0"/>
      <dgm:spPr/>
    </dgm:pt>
    <dgm:pt modelId="{0411FABA-FDFD-4696-8725-4AFDA7328009}" type="pres">
      <dgm:prSet presAssocID="{9C7D1B1E-CC9B-415C-AE32-53C73F87AC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740E04-CA5E-44DA-BD3B-51C97217776E}" type="presOf" srcId="{9C7D1B1E-CC9B-415C-AE32-53C73F87ACBA}" destId="{0411FABA-FDFD-4696-8725-4AFDA7328009}" srcOrd="0" destOrd="0" presId="urn:microsoft.com/office/officeart/2005/8/layout/vList2"/>
    <dgm:cxn modelId="{9667180E-9EED-4D13-B320-9CC8CDA2BDBA}" srcId="{CE0F033F-27F3-488F-9114-552646D665FF}" destId="{426334F4-2D19-485C-9817-869193970103}" srcOrd="1" destOrd="0" parTransId="{E54ED9A3-2B13-4992-B145-23664BA7AD2E}" sibTransId="{3CBF5010-A052-4404-B837-30CFE9D1BEDB}"/>
    <dgm:cxn modelId="{91088831-4C63-4AFC-9841-DDFED2D06634}" type="presOf" srcId="{426334F4-2D19-485C-9817-869193970103}" destId="{A90CE7D8-9A39-4B6E-B2FE-07F14A6E5751}" srcOrd="0" destOrd="0" presId="urn:microsoft.com/office/officeart/2005/8/layout/vList2"/>
    <dgm:cxn modelId="{8D92AA32-3F98-41A8-8812-11B679A456DD}" srcId="{D5DD145E-677E-40DA-983E-AB13FFB0F830}" destId="{6B7D3AE6-782E-4F8B-A5A4-9D856E264BE4}" srcOrd="1" destOrd="0" parTransId="{FD94B36A-4115-45C8-90D6-085E27E560B3}" sibTransId="{AA495732-4827-46E7-9932-0D3E74826A19}"/>
    <dgm:cxn modelId="{78A60437-B398-4512-A1A9-3060E0F8A45C}" type="presOf" srcId="{CE0F033F-27F3-488F-9114-552646D665FF}" destId="{58D84120-223F-47F8-BF69-A4FC41967778}" srcOrd="0" destOrd="0" presId="urn:microsoft.com/office/officeart/2005/8/layout/vList2"/>
    <dgm:cxn modelId="{3B9FCF3B-C3D4-4FD1-90F9-A313D5F1F877}" srcId="{D5DD145E-677E-40DA-983E-AB13FFB0F830}" destId="{78D4AE61-4582-480A-A106-6AE1F1E34E21}" srcOrd="0" destOrd="0" parTransId="{A7D088D1-4859-4B3B-A3A7-2D033789205A}" sibTransId="{C66950D8-11CC-4F85-954D-01E322081FA7}"/>
    <dgm:cxn modelId="{D6A31764-29B7-4256-A161-73FB24A00A8E}" srcId="{CE0F033F-27F3-488F-9114-552646D665FF}" destId="{9C7D1B1E-CC9B-415C-AE32-53C73F87ACBA}" srcOrd="2" destOrd="0" parTransId="{71E72F89-DC6F-4161-959A-3169EAA5E6E9}" sibTransId="{A20C5E15-3029-4619-9BE6-68A215D98F1D}"/>
    <dgm:cxn modelId="{619A716E-5419-40C3-9AE2-43AFE87D323F}" type="presOf" srcId="{D5DD145E-677E-40DA-983E-AB13FFB0F830}" destId="{82D86D05-663F-4FE0-9D84-09C24E5D5115}" srcOrd="0" destOrd="0" presId="urn:microsoft.com/office/officeart/2005/8/layout/vList2"/>
    <dgm:cxn modelId="{29C1EE7F-6F38-4FE7-A81F-DCF9ABF1C88D}" type="presOf" srcId="{78D4AE61-4582-480A-A106-6AE1F1E34E21}" destId="{9E89BE7A-B23F-4B11-9BEA-B53A15E60AD8}" srcOrd="0" destOrd="0" presId="urn:microsoft.com/office/officeart/2005/8/layout/vList2"/>
    <dgm:cxn modelId="{B98D65C5-E3D8-499A-B4BB-323EF5199AF2}" srcId="{CE0F033F-27F3-488F-9114-552646D665FF}" destId="{D5DD145E-677E-40DA-983E-AB13FFB0F830}" srcOrd="0" destOrd="0" parTransId="{2D885C8E-EA41-42BF-9E7F-7F89F767E341}" sibTransId="{DACC352A-52F1-4FCA-9EB2-AD7A9C1933DC}"/>
    <dgm:cxn modelId="{9C7519EE-249A-4107-9BE1-3118BB47887D}" type="presOf" srcId="{6B7D3AE6-782E-4F8B-A5A4-9D856E264BE4}" destId="{9E89BE7A-B23F-4B11-9BEA-B53A15E60AD8}" srcOrd="0" destOrd="1" presId="urn:microsoft.com/office/officeart/2005/8/layout/vList2"/>
    <dgm:cxn modelId="{9A215FDF-BB62-4F02-8958-D07E043320A8}" type="presParOf" srcId="{58D84120-223F-47F8-BF69-A4FC41967778}" destId="{82D86D05-663F-4FE0-9D84-09C24E5D5115}" srcOrd="0" destOrd="0" presId="urn:microsoft.com/office/officeart/2005/8/layout/vList2"/>
    <dgm:cxn modelId="{4CD6CEF5-1E8E-4721-A8D9-107ED9238844}" type="presParOf" srcId="{58D84120-223F-47F8-BF69-A4FC41967778}" destId="{9E89BE7A-B23F-4B11-9BEA-B53A15E60AD8}" srcOrd="1" destOrd="0" presId="urn:microsoft.com/office/officeart/2005/8/layout/vList2"/>
    <dgm:cxn modelId="{F30C33ED-EB0F-4445-9A1D-C86025AB24DB}" type="presParOf" srcId="{58D84120-223F-47F8-BF69-A4FC41967778}" destId="{A90CE7D8-9A39-4B6E-B2FE-07F14A6E5751}" srcOrd="2" destOrd="0" presId="urn:microsoft.com/office/officeart/2005/8/layout/vList2"/>
    <dgm:cxn modelId="{424F7DC5-AF3C-4897-A387-40B0F5CB8159}" type="presParOf" srcId="{58D84120-223F-47F8-BF69-A4FC41967778}" destId="{E43BFDF8-2B25-4848-A0D4-6454BD4FAFC6}" srcOrd="3" destOrd="0" presId="urn:microsoft.com/office/officeart/2005/8/layout/vList2"/>
    <dgm:cxn modelId="{083672EF-DDC9-4318-A622-1150808E2E18}" type="presParOf" srcId="{58D84120-223F-47F8-BF69-A4FC41967778}" destId="{0411FABA-FDFD-4696-8725-4AFDA73280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831F-0DB7-4850-BDDC-4FA4E36B4961}">
      <dsp:nvSpPr>
        <dsp:cNvPr id="0" name=""/>
        <dsp:cNvSpPr/>
      </dsp:nvSpPr>
      <dsp:spPr>
        <a:xfrm>
          <a:off x="4511156" y="2354099"/>
          <a:ext cx="2882303" cy="1927733"/>
        </a:xfrm>
        <a:prstGeom prst="ellipse">
          <a:avLst/>
        </a:prstGeom>
        <a:solidFill>
          <a:srgbClr val="F27DB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Mutualisation</a:t>
          </a:r>
        </a:p>
      </dsp:txBody>
      <dsp:txXfrm>
        <a:off x="4933260" y="2636409"/>
        <a:ext cx="2038095" cy="1363113"/>
      </dsp:txXfrm>
    </dsp:sp>
    <dsp:sp modelId="{D823F720-8D3F-4FA4-992F-DBC342C7A980}">
      <dsp:nvSpPr>
        <dsp:cNvPr id="0" name=""/>
        <dsp:cNvSpPr/>
      </dsp:nvSpPr>
      <dsp:spPr>
        <a:xfrm rot="16200000">
          <a:off x="5728434" y="1659772"/>
          <a:ext cx="447748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5795596" y="1840772"/>
        <a:ext cx="313424" cy="341513"/>
      </dsp:txXfrm>
    </dsp:sp>
    <dsp:sp modelId="{C3C05806-770E-451E-A61C-09A2C5ABA054}">
      <dsp:nvSpPr>
        <dsp:cNvPr id="0" name=""/>
        <dsp:cNvSpPr/>
      </dsp:nvSpPr>
      <dsp:spPr>
        <a:xfrm>
          <a:off x="5198969" y="2613"/>
          <a:ext cx="1506678" cy="15066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Marchés</a:t>
          </a: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 collectes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in BW</a:t>
          </a:r>
        </a:p>
      </dsp:txBody>
      <dsp:txXfrm>
        <a:off x="5419617" y="223261"/>
        <a:ext cx="1065382" cy="1065382"/>
      </dsp:txXfrm>
    </dsp:sp>
    <dsp:sp modelId="{BF9C77D3-B6DD-4B70-89D7-7AA3E24A4FA4}">
      <dsp:nvSpPr>
        <dsp:cNvPr id="0" name=""/>
        <dsp:cNvSpPr/>
      </dsp:nvSpPr>
      <dsp:spPr>
        <a:xfrm rot="18900000">
          <a:off x="6806160" y="2000479"/>
          <a:ext cx="358079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6821892" y="2152297"/>
        <a:ext cx="250655" cy="341513"/>
      </dsp:txXfrm>
    </dsp:sp>
    <dsp:sp modelId="{841205FD-F08A-473C-9883-3F7021762EF5}">
      <dsp:nvSpPr>
        <dsp:cNvPr id="0" name=""/>
        <dsp:cNvSpPr/>
      </dsp:nvSpPr>
      <dsp:spPr>
        <a:xfrm>
          <a:off x="7010586" y="753009"/>
          <a:ext cx="1506678" cy="1506678"/>
        </a:xfrm>
        <a:prstGeom prst="ellips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Cotisation fixe</a:t>
          </a:r>
          <a:r>
            <a:rPr lang="fr-BE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 recyparcs</a:t>
          </a:r>
        </a:p>
      </dsp:txBody>
      <dsp:txXfrm>
        <a:off x="7231234" y="973657"/>
        <a:ext cx="1065382" cy="1065382"/>
      </dsp:txXfrm>
    </dsp:sp>
    <dsp:sp modelId="{7B4D2173-7C31-4733-9123-15809A01E6E3}">
      <dsp:nvSpPr>
        <dsp:cNvPr id="0" name=""/>
        <dsp:cNvSpPr/>
      </dsp:nvSpPr>
      <dsp:spPr>
        <a:xfrm>
          <a:off x="7474315" y="3033371"/>
          <a:ext cx="194787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7474315" y="3147209"/>
        <a:ext cx="136351" cy="341513"/>
      </dsp:txXfrm>
    </dsp:sp>
    <dsp:sp modelId="{9119B152-0B2D-40F0-8B6A-FFB2B250863F}">
      <dsp:nvSpPr>
        <dsp:cNvPr id="0" name=""/>
        <dsp:cNvSpPr/>
      </dsp:nvSpPr>
      <dsp:spPr>
        <a:xfrm>
          <a:off x="7760983" y="2564626"/>
          <a:ext cx="1506678" cy="1506678"/>
        </a:xfrm>
        <a:prstGeom prst="ellips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Coûts </a:t>
          </a:r>
          <a:r>
            <a:rPr lang="fr-BE" sz="1800" b="1" kern="1200" err="1">
              <a:solidFill>
                <a:schemeClr val="tx1"/>
              </a:solidFill>
              <a:latin typeface="Franklin Gothic Book" panose="020B0503020102020204" pitchFamily="34" charset="0"/>
            </a:rPr>
            <a:t>recyparcs</a:t>
          </a:r>
          <a:endParaRPr lang="fr-BE" sz="1800" b="1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7981631" y="2785274"/>
        <a:ext cx="1065382" cy="1065382"/>
      </dsp:txXfrm>
    </dsp:sp>
    <dsp:sp modelId="{A41B158B-E3B3-46C9-9730-1DD6EF78D70E}">
      <dsp:nvSpPr>
        <dsp:cNvPr id="0" name=""/>
        <dsp:cNvSpPr/>
      </dsp:nvSpPr>
      <dsp:spPr>
        <a:xfrm rot="2700000">
          <a:off x="6806160" y="4066262"/>
          <a:ext cx="358079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6821892" y="4142120"/>
        <a:ext cx="250655" cy="341513"/>
      </dsp:txXfrm>
    </dsp:sp>
    <dsp:sp modelId="{31F25664-FD43-45B0-BA85-FDEB3AC9C6FF}">
      <dsp:nvSpPr>
        <dsp:cNvPr id="0" name=""/>
        <dsp:cNvSpPr/>
      </dsp:nvSpPr>
      <dsp:spPr>
        <a:xfrm>
          <a:off x="7010586" y="4376244"/>
          <a:ext cx="1506678" cy="1506678"/>
        </a:xfrm>
        <a:prstGeom prst="ellips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Coûts </a:t>
          </a:r>
          <a:r>
            <a:rPr lang="fr-BE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transport</a:t>
          </a: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 Centre de </a:t>
          </a:r>
          <a:r>
            <a:rPr lang="fr-BE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transfert</a:t>
          </a:r>
        </a:p>
      </dsp:txBody>
      <dsp:txXfrm>
        <a:off x="7231234" y="4596892"/>
        <a:ext cx="1065382" cy="1065382"/>
      </dsp:txXfrm>
    </dsp:sp>
    <dsp:sp modelId="{B8547F1D-C44A-4E17-8108-441B1CC74FF0}">
      <dsp:nvSpPr>
        <dsp:cNvPr id="0" name=""/>
        <dsp:cNvSpPr/>
      </dsp:nvSpPr>
      <dsp:spPr>
        <a:xfrm rot="5400000">
          <a:off x="5728434" y="4406969"/>
          <a:ext cx="447748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5795596" y="4453645"/>
        <a:ext cx="313424" cy="341513"/>
      </dsp:txXfrm>
    </dsp:sp>
    <dsp:sp modelId="{74D38FF9-C222-49B9-B339-D0EF1096EF5B}">
      <dsp:nvSpPr>
        <dsp:cNvPr id="0" name=""/>
        <dsp:cNvSpPr/>
      </dsp:nvSpPr>
      <dsp:spPr>
        <a:xfrm>
          <a:off x="5105231" y="5126640"/>
          <a:ext cx="1694154" cy="1506678"/>
        </a:xfrm>
        <a:prstGeom prst="ellips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Coûts  </a:t>
          </a:r>
          <a:r>
            <a:rPr lang="fr-BE" sz="18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transport Déchets Organiques</a:t>
          </a:r>
        </a:p>
      </dsp:txBody>
      <dsp:txXfrm>
        <a:off x="5353334" y="5347288"/>
        <a:ext cx="1197948" cy="1065382"/>
      </dsp:txXfrm>
    </dsp:sp>
    <dsp:sp modelId="{5E3EB553-AF11-4F79-8760-C113858CB3BF}">
      <dsp:nvSpPr>
        <dsp:cNvPr id="0" name=""/>
        <dsp:cNvSpPr/>
      </dsp:nvSpPr>
      <dsp:spPr>
        <a:xfrm rot="8100000">
          <a:off x="4802479" y="4031230"/>
          <a:ext cx="303939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 rot="10800000">
        <a:off x="4880308" y="4112830"/>
        <a:ext cx="212757" cy="341513"/>
      </dsp:txXfrm>
    </dsp:sp>
    <dsp:sp modelId="{CE14C33C-45C8-4164-BB8A-3B141226D2C3}">
      <dsp:nvSpPr>
        <dsp:cNvPr id="0" name=""/>
        <dsp:cNvSpPr/>
      </dsp:nvSpPr>
      <dsp:spPr>
        <a:xfrm>
          <a:off x="3125710" y="4376244"/>
          <a:ext cx="2029962" cy="1506678"/>
        </a:xfrm>
        <a:prstGeom prst="ellips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Encombrants</a:t>
          </a: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 à domicile</a:t>
          </a:r>
        </a:p>
      </dsp:txBody>
      <dsp:txXfrm>
        <a:off x="3422991" y="4596892"/>
        <a:ext cx="1435400" cy="1065382"/>
      </dsp:txXfrm>
    </dsp:sp>
    <dsp:sp modelId="{9F14A5D7-0C5D-45E8-A05A-D00F40049158}">
      <dsp:nvSpPr>
        <dsp:cNvPr id="0" name=""/>
        <dsp:cNvSpPr/>
      </dsp:nvSpPr>
      <dsp:spPr>
        <a:xfrm rot="10800000">
          <a:off x="4235514" y="3033371"/>
          <a:ext cx="194787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 rot="10800000">
        <a:off x="4293950" y="3147209"/>
        <a:ext cx="136351" cy="341513"/>
      </dsp:txXfrm>
    </dsp:sp>
    <dsp:sp modelId="{A95A4CB0-4B9C-4D7E-99E6-3309CF2792CF}">
      <dsp:nvSpPr>
        <dsp:cNvPr id="0" name=""/>
        <dsp:cNvSpPr/>
      </dsp:nvSpPr>
      <dsp:spPr>
        <a:xfrm>
          <a:off x="2636955" y="2564626"/>
          <a:ext cx="1506678" cy="1506678"/>
        </a:xfrm>
        <a:prstGeom prst="ellips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>
              <a:solidFill>
                <a:schemeClr val="tx1"/>
              </a:solidFill>
              <a:latin typeface="Franklin Gothic Book" panose="020B0503020102020204" pitchFamily="34" charset="0"/>
            </a:rPr>
            <a:t>Charges </a:t>
          </a:r>
          <a:r>
            <a:rPr lang="fr-BE" sz="1800" b="1" kern="1200">
              <a:solidFill>
                <a:schemeClr val="tx1"/>
              </a:solidFill>
              <a:latin typeface="Franklin Gothic Book" panose="020B0503020102020204" pitchFamily="34" charset="0"/>
            </a:rPr>
            <a:t>salariales</a:t>
          </a:r>
        </a:p>
      </dsp:txBody>
      <dsp:txXfrm>
        <a:off x="2857603" y="2785274"/>
        <a:ext cx="1065382" cy="1065382"/>
      </dsp:txXfrm>
    </dsp:sp>
    <dsp:sp modelId="{6E524D7C-338A-4332-BA4B-A69B41B5015A}">
      <dsp:nvSpPr>
        <dsp:cNvPr id="0" name=""/>
        <dsp:cNvSpPr/>
      </dsp:nvSpPr>
      <dsp:spPr>
        <a:xfrm rot="13500000">
          <a:off x="4827742" y="2049763"/>
          <a:ext cx="281915" cy="569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800" kern="1200">
            <a:latin typeface="Franklin Gothic Book" panose="020B0503020102020204" pitchFamily="34" charset="0"/>
          </a:endParaRPr>
        </a:p>
      </dsp:txBody>
      <dsp:txXfrm rot="10800000">
        <a:off x="4899930" y="2193502"/>
        <a:ext cx="197341" cy="341513"/>
      </dsp:txXfrm>
    </dsp:sp>
    <dsp:sp modelId="{58C961CE-CF83-45F3-B17C-D78900165B53}">
      <dsp:nvSpPr>
        <dsp:cNvPr id="0" name=""/>
        <dsp:cNvSpPr/>
      </dsp:nvSpPr>
      <dsp:spPr>
        <a:xfrm>
          <a:off x="2964932" y="753009"/>
          <a:ext cx="2351517" cy="1506678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Prévention</a:t>
          </a:r>
          <a:r>
            <a:rPr lang="fr-BE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 communication</a:t>
          </a:r>
        </a:p>
      </dsp:txBody>
      <dsp:txXfrm>
        <a:off x="3309304" y="973657"/>
        <a:ext cx="1662773" cy="106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E675A-6DDE-460E-BD23-6E87B2B43259}">
      <dsp:nvSpPr>
        <dsp:cNvPr id="0" name=""/>
        <dsp:cNvSpPr/>
      </dsp:nvSpPr>
      <dsp:spPr>
        <a:xfrm>
          <a:off x="1157632" y="724039"/>
          <a:ext cx="957602" cy="957602"/>
        </a:xfrm>
        <a:prstGeom prst="ellipse">
          <a:avLst/>
        </a:prstGeom>
        <a:solidFill>
          <a:srgbClr val="00BAC3"/>
        </a:solidFill>
        <a:ln>
          <a:solidFill>
            <a:srgbClr val="70CBF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2443C-9923-4CC4-8398-4BCD971A53B9}">
      <dsp:nvSpPr>
        <dsp:cNvPr id="0" name=""/>
        <dsp:cNvSpPr/>
      </dsp:nvSpPr>
      <dsp:spPr>
        <a:xfrm>
          <a:off x="1362303" y="928710"/>
          <a:ext cx="548260" cy="5482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E10B-4C27-467A-A2C7-F2B9C004333B}">
      <dsp:nvSpPr>
        <dsp:cNvPr id="0" name=""/>
        <dsp:cNvSpPr/>
      </dsp:nvSpPr>
      <dsp:spPr>
        <a:xfrm>
          <a:off x="2311631" y="730202"/>
          <a:ext cx="2228151" cy="945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>
              <a:solidFill>
                <a:srgbClr val="7F7F7F"/>
              </a:solidFill>
              <a:latin typeface="Franklin Gothic Book" panose="020B0503020102020204" pitchFamily="34" charset="0"/>
              <a:ea typeface="+mn-ea"/>
              <a:cs typeface="Times New Roman" panose="02020603050405020304" pitchFamily="18" charset="0"/>
            </a:rPr>
            <a:t>Volume constant déchets collectés</a:t>
          </a:r>
          <a:endParaRPr lang="en-US" sz="2000" b="1" kern="1200">
            <a:solidFill>
              <a:srgbClr val="7F7F7F"/>
            </a:solidFill>
            <a:latin typeface="Franklin Gothic Book" panose="020B05030201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2311631" y="730202"/>
        <a:ext cx="2228151" cy="945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6D05-663F-4FE0-9D84-09C24E5D5115}">
      <dsp:nvSpPr>
        <dsp:cNvPr id="0" name=""/>
        <dsp:cNvSpPr/>
      </dsp:nvSpPr>
      <dsp:spPr>
        <a:xfrm>
          <a:off x="0" y="16844"/>
          <a:ext cx="11047689" cy="1074060"/>
        </a:xfrm>
        <a:prstGeom prst="roundRect">
          <a:avLst/>
        </a:prstGeom>
        <a:solidFill>
          <a:srgbClr val="BCD75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/>
            <a:t>Entre 2020 et 2023 : </a:t>
          </a:r>
          <a:r>
            <a:rPr lang="fr-BE" sz="2700" b="1" kern="1200"/>
            <a:t>6,18 millions d'euros</a:t>
          </a:r>
          <a:br>
            <a:rPr lang="fr-BE" sz="2700" kern="1200"/>
          </a:br>
          <a:endParaRPr lang="en-US" sz="2700" kern="1200"/>
        </a:p>
      </dsp:txBody>
      <dsp:txXfrm>
        <a:off x="52431" y="69275"/>
        <a:ext cx="10942827" cy="969198"/>
      </dsp:txXfrm>
    </dsp:sp>
    <dsp:sp modelId="{9E89BE7A-B23F-4B11-9BEA-B53A15E60AD8}">
      <dsp:nvSpPr>
        <dsp:cNvPr id="0" name=""/>
        <dsp:cNvSpPr/>
      </dsp:nvSpPr>
      <dsp:spPr>
        <a:xfrm>
          <a:off x="0" y="1090904"/>
          <a:ext cx="11047689" cy="10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7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100" kern="1200">
              <a:latin typeface="Franklin Gothic Book" panose="020B0503020102020204" pitchFamily="34" charset="0"/>
            </a:rPr>
            <a:t>Impact crise sanitaire &amp; contexte international (guerre en Ukraine/crise énergie)</a:t>
          </a:r>
          <a:endParaRPr lang="en-US" sz="2100" kern="1200">
            <a:latin typeface="Franklin Gothic Book" panose="020B05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2100" kern="1200">
              <a:latin typeface="Franklin Gothic Book" panose="020B0503020102020204" pitchFamily="34" charset="0"/>
            </a:rPr>
            <a:t>Arrêts suite rénovation de l’Unité de Valorisation Énergétique (UVE).</a:t>
          </a:r>
          <a:br>
            <a:rPr lang="fr-BE" sz="2100" kern="1200"/>
          </a:br>
          <a:endParaRPr lang="en-US" sz="2100" kern="1200"/>
        </a:p>
      </dsp:txBody>
      <dsp:txXfrm>
        <a:off x="0" y="1090904"/>
        <a:ext cx="11047689" cy="1006019"/>
      </dsp:txXfrm>
    </dsp:sp>
    <dsp:sp modelId="{A90CE7D8-9A39-4B6E-B2FE-07F14A6E5751}">
      <dsp:nvSpPr>
        <dsp:cNvPr id="0" name=""/>
        <dsp:cNvSpPr/>
      </dsp:nvSpPr>
      <dsp:spPr>
        <a:xfrm>
          <a:off x="0" y="2096924"/>
          <a:ext cx="11047689" cy="1074060"/>
        </a:xfrm>
        <a:prstGeom prst="roundRect">
          <a:avLst/>
        </a:prstGeom>
        <a:solidFill>
          <a:srgbClr val="FFCD6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>
              <a:sym typeface="Wingdings" panose="05000000000000000000" pitchFamily="2" charset="2"/>
            </a:rPr>
            <a:t></a:t>
          </a:r>
          <a:r>
            <a:rPr lang="fr-BE" sz="2700" kern="1200"/>
            <a:t> </a:t>
          </a:r>
          <a:r>
            <a:rPr lang="fr-BE" sz="2700" b="1" kern="1200"/>
            <a:t>2021</a:t>
          </a:r>
          <a:r>
            <a:rPr lang="fr-BE" sz="2700" kern="1200"/>
            <a:t> : suite déficit important, décision de lisser les résultats financiers sur 5 ans (2020-2024)</a:t>
          </a:r>
          <a:endParaRPr lang="en-US" sz="2700" kern="1200"/>
        </a:p>
      </dsp:txBody>
      <dsp:txXfrm>
        <a:off x="52431" y="2149355"/>
        <a:ext cx="10942827" cy="969198"/>
      </dsp:txXfrm>
    </dsp:sp>
    <dsp:sp modelId="{0411FABA-FDFD-4696-8725-4AFDA7328009}">
      <dsp:nvSpPr>
        <dsp:cNvPr id="0" name=""/>
        <dsp:cNvSpPr/>
      </dsp:nvSpPr>
      <dsp:spPr>
        <a:xfrm>
          <a:off x="0" y="3248745"/>
          <a:ext cx="11047689" cy="1074060"/>
        </a:xfrm>
        <a:prstGeom prst="roundRect">
          <a:avLst/>
        </a:prstGeom>
        <a:solidFill>
          <a:srgbClr val="00BAC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>
              <a:sym typeface="Wingdings" panose="05000000000000000000" pitchFamily="2" charset="2"/>
            </a:rPr>
            <a:t></a:t>
          </a:r>
          <a:r>
            <a:rPr lang="fr-BE" sz="2700" kern="1200"/>
            <a:t> </a:t>
          </a:r>
          <a:r>
            <a:rPr lang="fr-BE" sz="2700" b="1" kern="1200"/>
            <a:t>Hausse </a:t>
          </a:r>
          <a:r>
            <a:rPr lang="fr-BE" sz="2700" kern="1200"/>
            <a:t>de </a:t>
          </a:r>
          <a:r>
            <a:rPr lang="fr-BE" sz="2700" b="1" kern="1200"/>
            <a:t>22 %</a:t>
          </a:r>
          <a:r>
            <a:rPr lang="fr-BE" sz="2700" kern="1200"/>
            <a:t> des </a:t>
          </a:r>
          <a:r>
            <a:rPr lang="fr-BE" sz="2700" b="1" kern="1200"/>
            <a:t>coûts</a:t>
          </a:r>
          <a:r>
            <a:rPr lang="fr-BE" sz="2700" kern="1200"/>
            <a:t> (entre 2021 et 2023), </a:t>
          </a:r>
          <a:r>
            <a:rPr lang="fr-BE" sz="2700" b="1" kern="1200"/>
            <a:t>seulement 7 % répercutés aux communes </a:t>
          </a:r>
          <a:endParaRPr lang="en-US" sz="2700" kern="1200"/>
        </a:p>
      </dsp:txBody>
      <dsp:txXfrm>
        <a:off x="52431" y="3301176"/>
        <a:ext cx="10942827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0.22435</cdr:x>
      <cdr:y>0.21497</cdr:y>
    </cdr:from>
    <cdr:to>
      <cdr:x>0.33702</cdr:x>
      <cdr:y>0.27241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58AE619-CBFD-0B7E-9BA6-FD77AA522867}"/>
            </a:ext>
          </a:extLst>
        </cdr:cNvPr>
        <cdr:cNvSpPr txBox="1"/>
      </cdr:nvSpPr>
      <cdr:spPr>
        <a:xfrm xmlns:a="http://schemas.openxmlformats.org/drawingml/2006/main">
          <a:off x="1699260" y="941070"/>
          <a:ext cx="8534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BE" sz="1400" b="1" dirty="0">
              <a:solidFill>
                <a:srgbClr val="FF0000"/>
              </a:solidFill>
            </a:rPr>
            <a:t>-2</a:t>
          </a:r>
          <a:r>
            <a:rPr lang="fr-BE" sz="1400" b="1" baseline="0" dirty="0">
              <a:solidFill>
                <a:srgbClr val="FF0000"/>
              </a:solidFill>
            </a:rPr>
            <a:t> 113 247</a:t>
          </a:r>
          <a:endParaRPr lang="fr-BE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0.50067</cdr:x>
      <cdr:y>0.15608</cdr:y>
    </cdr:from>
    <cdr:to>
      <cdr:x>0.61335</cdr:x>
      <cdr:y>0.21352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42CE768E-077D-E04F-7EE4-807BF82A66E4}"/>
            </a:ext>
          </a:extLst>
        </cdr:cNvPr>
        <cdr:cNvSpPr txBox="1"/>
      </cdr:nvSpPr>
      <cdr:spPr>
        <a:xfrm xmlns:a="http://schemas.openxmlformats.org/drawingml/2006/main">
          <a:off x="3792220" y="683260"/>
          <a:ext cx="8534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400" b="1" dirty="0">
              <a:solidFill>
                <a:srgbClr val="FF0000"/>
              </a:solidFill>
            </a:rPr>
            <a:t>-1 547 398</a:t>
          </a:r>
        </a:p>
      </cdr:txBody>
    </cdr:sp>
  </cdr:relSizeAnchor>
  <cdr:relSizeAnchor xmlns:cdr="http://schemas.openxmlformats.org/drawingml/2006/chartDrawing">
    <cdr:from>
      <cdr:x>0.66697</cdr:x>
      <cdr:y>0.09077</cdr:y>
    </cdr:from>
    <cdr:to>
      <cdr:x>0.77964</cdr:x>
      <cdr:y>0.14821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E2A774A4-F8CB-2749-E30F-3669C55B45FD}"/>
            </a:ext>
          </a:extLst>
        </cdr:cNvPr>
        <cdr:cNvSpPr txBox="1"/>
      </cdr:nvSpPr>
      <cdr:spPr>
        <a:xfrm xmlns:a="http://schemas.openxmlformats.org/drawingml/2006/main">
          <a:off x="7283490" y="580078"/>
          <a:ext cx="1230385" cy="367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400" dirty="0">
              <a:solidFill>
                <a:srgbClr val="FF0000"/>
              </a:solidFill>
            </a:rPr>
            <a:t>-</a:t>
          </a:r>
          <a:r>
            <a:rPr lang="fr-BE" sz="1400" b="1" dirty="0">
              <a:solidFill>
                <a:srgbClr val="FF0000"/>
              </a:solidFill>
            </a:rPr>
            <a:t>3 463 776</a:t>
          </a:r>
        </a:p>
      </cdr:txBody>
    </cdr:sp>
  </cdr:relSizeAnchor>
  <cdr:relSizeAnchor xmlns:cdr="http://schemas.openxmlformats.org/drawingml/2006/chartDrawing">
    <cdr:from>
      <cdr:x>0.36284</cdr:x>
      <cdr:y>0.18393</cdr:y>
    </cdr:from>
    <cdr:to>
      <cdr:x>0.47552</cdr:x>
      <cdr:y>0.24137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06B52627-6F52-84AF-CC20-5E4DF18DE7B3}"/>
            </a:ext>
          </a:extLst>
        </cdr:cNvPr>
        <cdr:cNvSpPr txBox="1"/>
      </cdr:nvSpPr>
      <cdr:spPr>
        <a:xfrm xmlns:a="http://schemas.openxmlformats.org/drawingml/2006/main">
          <a:off x="2748280" y="805180"/>
          <a:ext cx="8534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BE" sz="1400" b="1" dirty="0">
              <a:solidFill>
                <a:schemeClr val="accent6"/>
              </a:solidFill>
            </a:rPr>
            <a:t>+ 236 224</a:t>
          </a:r>
        </a:p>
      </cdr:txBody>
    </cdr:sp>
  </cdr:relSizeAnchor>
  <cdr:relSizeAnchor xmlns:cdr="http://schemas.openxmlformats.org/drawingml/2006/chartDrawing">
    <cdr:from>
      <cdr:x>0.4563</cdr:x>
      <cdr:y>0.41508</cdr:y>
    </cdr:from>
    <cdr:to>
      <cdr:x>0.5437</cdr:x>
      <cdr:y>0.58492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id="{F3A61405-B9AF-4B96-7EB8-9E2CFCFA161C}"/>
            </a:ext>
          </a:extLst>
        </cdr:cNvPr>
        <cdr:cNvSpPr txBox="1"/>
      </cdr:nvSpPr>
      <cdr:spPr>
        <a:xfrm xmlns:a="http://schemas.openxmlformats.org/drawingml/2006/main">
          <a:off x="4774272" y="223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0.4563</cdr:x>
      <cdr:y>0.41508</cdr:y>
    </cdr:from>
    <cdr:to>
      <cdr:x>0.5437</cdr:x>
      <cdr:y>0.58492</cdr:y>
    </cdr:to>
    <cdr:sp macro="" textlink="">
      <cdr:nvSpPr>
        <cdr:cNvPr id="7" name="ZoneTexte 6">
          <a:extLst xmlns:a="http://schemas.openxmlformats.org/drawingml/2006/main">
            <a:ext uri="{FF2B5EF4-FFF2-40B4-BE49-F238E27FC236}">
              <a16:creationId xmlns:a16="http://schemas.microsoft.com/office/drawing/2014/main" id="{AF82C2F2-B11F-86ED-F815-6A474330A55D}"/>
            </a:ext>
          </a:extLst>
        </cdr:cNvPr>
        <cdr:cNvSpPr txBox="1"/>
      </cdr:nvSpPr>
      <cdr:spPr>
        <a:xfrm xmlns:a="http://schemas.openxmlformats.org/drawingml/2006/main">
          <a:off x="4774272" y="223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0.4563</cdr:x>
      <cdr:y>0.41508</cdr:y>
    </cdr:from>
    <cdr:to>
      <cdr:x>0.5437</cdr:x>
      <cdr:y>0.58492</cdr:y>
    </cdr:to>
    <cdr:sp macro="" textlink="">
      <cdr:nvSpPr>
        <cdr:cNvPr id="8" name="ZoneTexte 7">
          <a:extLst xmlns:a="http://schemas.openxmlformats.org/drawingml/2006/main">
            <a:ext uri="{FF2B5EF4-FFF2-40B4-BE49-F238E27FC236}">
              <a16:creationId xmlns:a16="http://schemas.microsoft.com/office/drawing/2014/main" id="{578209E3-0666-B46D-B010-02CBD8374A78}"/>
            </a:ext>
          </a:extLst>
        </cdr:cNvPr>
        <cdr:cNvSpPr txBox="1"/>
      </cdr:nvSpPr>
      <cdr:spPr>
        <a:xfrm xmlns:a="http://schemas.openxmlformats.org/drawingml/2006/main">
          <a:off x="4774272" y="223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0.4563</cdr:x>
      <cdr:y>0.41508</cdr:y>
    </cdr:from>
    <cdr:to>
      <cdr:x>0.5437</cdr:x>
      <cdr:y>0.58492</cdr:y>
    </cdr:to>
    <cdr:sp macro="" textlink="">
      <cdr:nvSpPr>
        <cdr:cNvPr id="9" name="ZoneTexte 8">
          <a:extLst xmlns:a="http://schemas.openxmlformats.org/drawingml/2006/main">
            <a:ext uri="{FF2B5EF4-FFF2-40B4-BE49-F238E27FC236}">
              <a16:creationId xmlns:a16="http://schemas.microsoft.com/office/drawing/2014/main" id="{243AEA1B-CC04-6B91-FBD2-B1353B318A2E}"/>
            </a:ext>
          </a:extLst>
        </cdr:cNvPr>
        <cdr:cNvSpPr txBox="1"/>
      </cdr:nvSpPr>
      <cdr:spPr>
        <a:xfrm xmlns:a="http://schemas.openxmlformats.org/drawingml/2006/main">
          <a:off x="4774272" y="223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0.15939</cdr:x>
      <cdr:y>0</cdr:y>
    </cdr:from>
    <cdr:to>
      <cdr:x>0.24678</cdr:x>
      <cdr:y>0.16985</cdr:y>
    </cdr:to>
    <cdr:sp macro="" textlink="">
      <cdr:nvSpPr>
        <cdr:cNvPr id="10" name="ZoneTexte 9">
          <a:extLst xmlns:a="http://schemas.openxmlformats.org/drawingml/2006/main">
            <a:ext uri="{FF2B5EF4-FFF2-40B4-BE49-F238E27FC236}">
              <a16:creationId xmlns:a16="http://schemas.microsoft.com/office/drawing/2014/main" id="{4D80CCB2-32CE-6F16-14BA-ACC451826C78}"/>
            </a:ext>
          </a:extLst>
        </cdr:cNvPr>
        <cdr:cNvSpPr txBox="1"/>
      </cdr:nvSpPr>
      <cdr:spPr>
        <a:xfrm xmlns:a="http://schemas.openxmlformats.org/drawingml/2006/main">
          <a:off x="166765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0.65974</cdr:x>
      <cdr:y>0</cdr:y>
    </cdr:from>
    <cdr:to>
      <cdr:x>0.74714</cdr:x>
      <cdr:y>0.16985</cdr:y>
    </cdr:to>
    <cdr:sp macro="" textlink="">
      <cdr:nvSpPr>
        <cdr:cNvPr id="11" name="ZoneTexte 10">
          <a:extLst xmlns:a="http://schemas.openxmlformats.org/drawingml/2006/main">
            <a:ext uri="{FF2B5EF4-FFF2-40B4-BE49-F238E27FC236}">
              <a16:creationId xmlns:a16="http://schemas.microsoft.com/office/drawing/2014/main" id="{542E93F0-6DCD-992F-0BFB-ECBDE3CD03F3}"/>
            </a:ext>
          </a:extLst>
        </cdr:cNvPr>
        <cdr:cNvSpPr txBox="1"/>
      </cdr:nvSpPr>
      <cdr:spPr>
        <a:xfrm xmlns:a="http://schemas.openxmlformats.org/drawingml/2006/main">
          <a:off x="6902849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  <cdr:relSizeAnchor xmlns:cdr="http://schemas.openxmlformats.org/drawingml/2006/chartDrawing">
    <cdr:from>
      <cdr:x>0.4563</cdr:x>
      <cdr:y>0.41508</cdr:y>
    </cdr:from>
    <cdr:to>
      <cdr:x>0.5437</cdr:x>
      <cdr:y>0.58492</cdr:y>
    </cdr:to>
    <cdr:sp macro="" textlink="">
      <cdr:nvSpPr>
        <cdr:cNvPr id="12" name="ZoneTexte 11">
          <a:extLst xmlns:a="http://schemas.openxmlformats.org/drawingml/2006/main">
            <a:ext uri="{FF2B5EF4-FFF2-40B4-BE49-F238E27FC236}">
              <a16:creationId xmlns:a16="http://schemas.microsoft.com/office/drawing/2014/main" id="{B8D52E11-7226-B9CE-C169-2B08183EF5DE}"/>
            </a:ext>
          </a:extLst>
        </cdr:cNvPr>
        <cdr:cNvSpPr txBox="1"/>
      </cdr:nvSpPr>
      <cdr:spPr>
        <a:xfrm xmlns:a="http://schemas.openxmlformats.org/drawingml/2006/main">
          <a:off x="4774272" y="22346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A8571-6FF7-44E5-A18C-E594CBBFF9E0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47B8-8F53-470F-AD47-E99350D67E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052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10D9D-A4D6-48D6-9637-B021382B848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1962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717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06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2600">
                <a:solidFill>
                  <a:srgbClr val="000000"/>
                </a:solidFill>
                <a:latin typeface="FranklinGothic-Book"/>
              </a:rPr>
              <a:t>La réduction de la fréquence des collectes en porte-à-porte de déchets résiduels : outre l'objectif environnemental (encourager le tri et la valorisation des déchets organiques),</a:t>
            </a:r>
            <a:br>
              <a:rPr lang="fr-BE" sz="2600">
                <a:solidFill>
                  <a:srgbClr val="000000"/>
                </a:solidFill>
                <a:latin typeface="FranklinGothic-Book"/>
              </a:rPr>
            </a:br>
            <a:r>
              <a:rPr lang="fr-BE" sz="2600">
                <a:solidFill>
                  <a:srgbClr val="000000"/>
                </a:solidFill>
                <a:latin typeface="FranklinGothic-Book"/>
              </a:rPr>
              <a:t>cette diminution a permis de contenir les augmentations des coûts </a:t>
            </a:r>
            <a:r>
              <a:rPr lang="fr-BE" sz="2600" b="1">
                <a:solidFill>
                  <a:srgbClr val="000000"/>
                </a:solidFill>
                <a:latin typeface="FranklinGothic-Book"/>
              </a:rPr>
              <a:t>(économie estimée : ± 10 €/habitant/an).</a:t>
            </a:r>
            <a:br>
              <a:rPr lang="fr-BE" sz="2600">
                <a:solidFill>
                  <a:srgbClr val="000000"/>
                </a:solidFill>
                <a:latin typeface="FranklinGothic-Book"/>
              </a:rPr>
            </a:br>
            <a:endParaRPr lang="fr-BE" sz="26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392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0007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522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317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lnSpc>
                <a:spcPct val="115000"/>
              </a:lnSpc>
              <a:spcAft>
                <a:spcPts val="867"/>
              </a:spcAft>
              <a:buSzPts val="1000"/>
              <a:buFont typeface="Symbol" panose="05050102010706020507" pitchFamily="18" charset="2"/>
              <a:buChar char=""/>
              <a:tabLst>
                <a:tab pos="495376" algn="l"/>
              </a:tabLst>
            </a:pPr>
            <a:r>
              <a:rPr lang="fr-BE" sz="2600" b="1" kern="0">
                <a:solidFill>
                  <a:srgbClr val="F27DB2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COLLECTE</a:t>
            </a:r>
            <a:endParaRPr lang="fr-BE" sz="2600" kern="10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4986" lvl="1" indent="-309610">
              <a:lnSpc>
                <a:spcPct val="115000"/>
              </a:lnSpc>
              <a:spcAft>
                <a:spcPts val="867"/>
              </a:spcAft>
              <a:buSzPts val="1000"/>
              <a:buFont typeface="Courier New" panose="02070309020205020404" pitchFamily="49" charset="0"/>
              <a:buChar char="o"/>
              <a:tabLst>
                <a:tab pos="990752" algn="l"/>
              </a:tabLst>
            </a:pPr>
            <a:r>
              <a:rPr lang="fr-BE" sz="2600" ker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Suppression de la marge sur les sacs et la cotisation sur les CAP (moyenne 0,22 €/an/</a:t>
            </a:r>
            <a:r>
              <a:rPr lang="fr-BE" sz="2600" kern="0" err="1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sz="2600" ker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BE" sz="2000">
                <a:latin typeface="Franklin Gothic Book" panose="020B0503020102020204" pitchFamily="34" charset="0"/>
                <a:ea typeface="Noto Serif CJK SC"/>
                <a:cs typeface="Lohit Devanagari"/>
              </a:rPr>
              <a:t> uniquement pour les communes qui ont adhéré au service de collecte en porte à porte des ordures ménagères rendu par in </a:t>
            </a:r>
            <a:r>
              <a:rPr lang="fr-BE" sz="2000" err="1">
                <a:latin typeface="Franklin Gothic Book" panose="020B0503020102020204" pitchFamily="34" charset="0"/>
                <a:ea typeface="Noto Serif CJK SC"/>
                <a:cs typeface="Lohit Devanagari"/>
              </a:rPr>
              <a:t>BW,</a:t>
            </a:r>
            <a:r>
              <a:rPr lang="fr-BE" sz="2600" kern="0" err="1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indexation</a:t>
            </a:r>
            <a:r>
              <a:rPr lang="fr-BE" sz="2600" kern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automatique  couvre essentiellement des frais de personnel</a:t>
            </a:r>
          </a:p>
          <a:p>
            <a:pPr marL="804986" lvl="1" indent="-309610">
              <a:lnSpc>
                <a:spcPct val="115000"/>
              </a:lnSpc>
              <a:spcAft>
                <a:spcPts val="867"/>
              </a:spcAft>
              <a:buSzPts val="1000"/>
              <a:buFont typeface="Courier New" panose="02070309020205020404" pitchFamily="49" charset="0"/>
              <a:buChar char="o"/>
              <a:tabLst>
                <a:tab pos="990752" algn="l"/>
              </a:tabLst>
            </a:pPr>
            <a:r>
              <a:rPr lang="fr-BE" sz="2000" kern="100">
                <a:latin typeface="Franklin Gothic Book" panose="020B0503020102020204" pitchFamily="34" charset="0"/>
                <a:ea typeface="Noto Serif CJK SC"/>
                <a:cs typeface="Lohit Devanagari"/>
              </a:rPr>
              <a:t>Suppression de la contribution de 0,10 € par levée appliquée pour la collecte en porte à porte en conteneurs à puce.</a:t>
            </a:r>
          </a:p>
          <a:p>
            <a:pPr marL="804986" lvl="1" indent="-309610" defTabSz="990752">
              <a:lnSpc>
                <a:spcPct val="115000"/>
              </a:lnSpc>
              <a:spcAft>
                <a:spcPts val="867"/>
              </a:spcAft>
              <a:buSzPts val="1000"/>
              <a:buFont typeface="Courier New" panose="02070309020205020404" pitchFamily="49" charset="0"/>
              <a:buChar char="o"/>
              <a:tabLst>
                <a:tab pos="990752" algn="l"/>
              </a:tabLst>
              <a:defRPr/>
            </a:pPr>
            <a:r>
              <a:rPr lang="fr-BE" sz="2000" kern="100">
                <a:latin typeface="Franklin Gothic Book" panose="020B0503020102020204" pitchFamily="34" charset="0"/>
                <a:ea typeface="Noto Serif CJK SC"/>
                <a:cs typeface="Lohit Devanagari"/>
              </a:rPr>
              <a:t>Pour le nettoyage des bulles à verre et des PAV, la cotisation est portée à 0,24 €/an/habitant</a:t>
            </a:r>
          </a:p>
          <a:p>
            <a:pPr marL="495376" lvl="1">
              <a:lnSpc>
                <a:spcPct val="115000"/>
              </a:lnSpc>
              <a:spcAft>
                <a:spcPts val="867"/>
              </a:spcAft>
              <a:buSzPts val="1000"/>
              <a:tabLst>
                <a:tab pos="990752" algn="l"/>
              </a:tabLst>
            </a:pPr>
            <a:endParaRPr lang="fr-BE" sz="2000" kern="100">
              <a:latin typeface="Franklin Gothic Book" panose="020B0503020102020204" pitchFamily="34" charset="0"/>
              <a:ea typeface="Noto Serif CJK SC"/>
              <a:cs typeface="Lohit Devanagari"/>
            </a:endParaRPr>
          </a:p>
          <a:p>
            <a:pPr marL="804986" lvl="1" indent="-309610">
              <a:lnSpc>
                <a:spcPct val="115000"/>
              </a:lnSpc>
              <a:spcAft>
                <a:spcPts val="867"/>
              </a:spcAft>
              <a:buSzPts val="1000"/>
              <a:buFont typeface="Courier New" panose="02070309020205020404" pitchFamily="49" charset="0"/>
              <a:buChar char="o"/>
              <a:tabLst>
                <a:tab pos="990752" algn="l"/>
              </a:tabLst>
            </a:pPr>
            <a:endParaRPr lang="fr-BE" sz="2600" kern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1532" indent="-371532">
              <a:lnSpc>
                <a:spcPct val="115000"/>
              </a:lnSpc>
              <a:spcAft>
                <a:spcPts val="867"/>
              </a:spcAft>
              <a:buSzPts val="1000"/>
              <a:buFont typeface="Symbol" panose="05050102010706020507" pitchFamily="18" charset="2"/>
              <a:buChar char=""/>
              <a:tabLst>
                <a:tab pos="495376" algn="l"/>
              </a:tabLst>
            </a:pPr>
            <a:r>
              <a:rPr lang="fr-BE" sz="2600" b="1" kern="0">
                <a:solidFill>
                  <a:srgbClr val="F27DB2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Traitement UVE </a:t>
            </a:r>
            <a:endParaRPr lang="fr-BE" sz="2600" kern="10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4986" lvl="1" indent="-309610">
              <a:lnSpc>
                <a:spcPct val="115000"/>
              </a:lnSpc>
              <a:spcAft>
                <a:spcPts val="867"/>
              </a:spcAft>
              <a:buSzPts val="1000"/>
              <a:buFont typeface="Courier New" panose="02070309020205020404" pitchFamily="49" charset="0"/>
              <a:buChar char="o"/>
              <a:tabLst>
                <a:tab pos="990752" algn="l"/>
              </a:tabLst>
            </a:pPr>
            <a:r>
              <a:rPr lang="fr-BE" sz="2000">
                <a:latin typeface="Franklin Gothic Book" panose="020B0503020102020204" pitchFamily="34" charset="0"/>
                <a:ea typeface="Noto Serif CJK SC"/>
                <a:cs typeface="Lohit Devanagari"/>
              </a:rPr>
              <a:t>instauration d'une nouvelle cotisation de 1,75 €/an/habitant pour couvrir les FG et Transversaux de l'activité de traitement et de fixer le tarif de traitement pour les OMR et les encombrants à 89,50 €/T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58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F171-819A-3E17-BBD4-5A2A1AE9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7CFCE3-CE41-C697-C52D-8A84F6631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229F4CF-ACFF-6743-8F65-1DE9F2879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EEF227-17EC-6198-4442-0D2824FB6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08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2746-32D4-AC02-2237-A624A29D6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175832-E8DF-429B-5A62-DC0CB61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0A28A7-E248-4211-3DB2-B926CAFA8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AC1BA8-EB08-B7A9-7B18-E8622A179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62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43C88-01D1-29C0-44EB-35A01F5B9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5217D6-D903-4670-A99B-68FBD1AB4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F3B2B0-F8DD-7FFF-FA5D-4912A37BD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6711BF-00BA-8C14-6912-934E1AFB8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5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37850-2A27-4326-238C-182B5FCE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83C0D4-AC4A-69C0-15C6-8F3A23144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C636EC-77D6-6212-97DA-76F8ABDAD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B61FAF-72C3-009F-4E6F-F7DC9290E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426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D5C62-FCB7-4D8F-BA8A-B569DBA966E1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0311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938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b="1">
                <a:effectLst/>
                <a:latin typeface="Calibri" panose="020F0502020204030204" pitchFamily="34" charset="0"/>
              </a:rPr>
              <a:t>Revente des Matières Recyclées</a:t>
            </a:r>
            <a:endParaRPr lang="fr-BE" sz="24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2400">
                <a:effectLst/>
                <a:latin typeface="Calibri" panose="020F0502020204030204" pitchFamily="34" charset="0"/>
              </a:rPr>
              <a:t>Peu de revenus substantiels.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BE" sz="2400">
                <a:effectLst/>
                <a:latin typeface="Calibri" panose="020F0502020204030204" pitchFamily="34" charset="0"/>
              </a:rPr>
              <a:t>Parfois des coûts pour se débarrasser de certains déchets.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3113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5287-F302-42BA-D48E-6CD3C0C55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066B3B-CB79-B733-E47D-A24D8C908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FCE074-E119-81D8-2D76-BDD5D4953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8807E9-4D88-E2F0-A28B-21B5F9435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1953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528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FBED-1A16-4268-82D2-0B279DB38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D19C8C-2624-B7E9-2A88-2A168E03F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0E220D-5B26-70A3-A5B5-08EA28044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6F509-9881-2012-7984-D5A6448E1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74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7990D-75B6-AD81-EC5B-010C8711B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650AC2-490B-7DF6-7FC3-29917D49B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00E90CD-F3ED-11E1-13C7-55723E8DF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B2953-EE03-6F0D-7321-8DE659C36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422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93A89-6CC3-ABAA-A37B-EBB58864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FE64DE-737D-E01A-FE15-57047C60D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1B0EB4-ECEA-17DE-FED7-A19FD6832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F09C24-006B-DBCD-73C5-E02BB55D9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47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CF7CE-9442-5A84-DF87-A0883C2FB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D0047B0-3903-322A-0488-5E9AC848D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A3B9185-D727-0943-94EE-6CC97758F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9B2789-7C61-F9D9-EE20-9A59F2FFA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8A05B-2474-446B-872B-D9A08DE70755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6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A6AF-C949-D921-6B45-CE952AD85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A548D3-D39B-A5DE-042B-62FB2DC00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464672-C114-48AC-D853-E872BE57F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6A725B-E140-2165-9E6C-E0929CD01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196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88B9A-C294-4AE9-B491-3422E409B63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5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DE230-0F3D-DFD2-6E8F-3EF81886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F8B1F2-1E1A-4EB1-F167-2C58D47DD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748A78F-8228-449F-DD10-8DEA6E9EF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C86EC8-4A39-6C89-E1DD-BEA0304B7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242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DF02-AC23-DB61-BE7F-5FF622174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233A62-AFDF-1D12-A561-4E5283E25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1B8BDF-F3C3-385A-6954-406D5293E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03150-56E1-C684-DC41-54DCFD4A8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444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563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>
                <a:latin typeface="Calibri" panose="020F0502020204030204" pitchFamily="34" charset="0"/>
              </a:rPr>
              <a:t>Situation Financière d’in BW</a:t>
            </a:r>
            <a:endParaRPr lang="fr-BE">
              <a:latin typeface="Calibri" panose="020F0502020204030204" pitchFamily="34" charset="0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fr-BE">
                <a:latin typeface="Calibri" panose="020F0502020204030204" pitchFamily="34" charset="0"/>
              </a:rPr>
              <a:t>Déficit </a:t>
            </a:r>
            <a:r>
              <a:rPr lang="fr-BE" b="1">
                <a:latin typeface="Calibri" panose="020F0502020204030204" pitchFamily="34" charset="0"/>
              </a:rPr>
              <a:t>accumulé </a:t>
            </a:r>
            <a:r>
              <a:rPr lang="fr-BE">
                <a:latin typeface="Calibri" panose="020F0502020204030204" pitchFamily="34" charset="0"/>
              </a:rPr>
              <a:t>de </a:t>
            </a:r>
            <a:r>
              <a:rPr lang="fr-BE" b="1">
                <a:latin typeface="Calibri" panose="020F0502020204030204" pitchFamily="34" charset="0"/>
              </a:rPr>
              <a:t>6,18 millions d'euros</a:t>
            </a:r>
            <a:r>
              <a:rPr lang="fr-BE">
                <a:latin typeface="Calibri" panose="020F0502020204030204" pitchFamily="34" charset="0"/>
              </a:rPr>
              <a:t> entre 2020 et 2023 dût à des facteurs exceptionnels : </a:t>
            </a:r>
          </a:p>
          <a:p>
            <a:r>
              <a:rPr lang="fr-BE">
                <a:latin typeface="Calibri" panose="020F0502020204030204" pitchFamily="34" charset="0"/>
              </a:rPr>
              <a:t> 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fr-BE" b="1">
                <a:latin typeface="Calibri" panose="020F0502020204030204" pitchFamily="34" charset="0"/>
              </a:rPr>
              <a:t>Crise Sanitaire (2020)</a:t>
            </a:r>
            <a:endParaRPr lang="fr-BE">
              <a:latin typeface="Calibri" panose="020F0502020204030204" pitchFamily="34" charset="0"/>
            </a:endParaRPr>
          </a:p>
          <a:p>
            <a:pPr marL="804986" lvl="1" indent="-309610" fontAlgn="ctr">
              <a:buFont typeface="Courier New" panose="02070309020205020404" pitchFamily="49" charset="0"/>
              <a:buChar char="o"/>
            </a:pPr>
            <a:r>
              <a:rPr lang="fr-BE">
                <a:latin typeface="Calibri" panose="020F0502020204030204" pitchFamily="34" charset="0"/>
              </a:rPr>
              <a:t>Mesures COVID-19 dans les recyparcs entraînant un manque à gagner de plus de </a:t>
            </a:r>
            <a:r>
              <a:rPr lang="fr-BE" b="1">
                <a:latin typeface="Calibri" panose="020F0502020204030204" pitchFamily="34" charset="0"/>
              </a:rPr>
              <a:t>2 millions d'euros</a:t>
            </a:r>
            <a:r>
              <a:rPr lang="fr-BE">
                <a:latin typeface="Calibri" panose="020F0502020204030204" pitchFamily="34" charset="0"/>
              </a:rPr>
              <a:t>.</a:t>
            </a:r>
          </a:p>
          <a:p>
            <a:pPr marL="804986" lvl="1" indent="-309610" fontAlgn="ctr">
              <a:buFont typeface="Courier New" panose="02070309020205020404" pitchFamily="49" charset="0"/>
              <a:buChar char="o"/>
            </a:pPr>
            <a:endParaRPr lang="fr-BE">
              <a:latin typeface="Calibri" panose="020F0502020204030204" pitchFamily="34" charset="0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fr-BE" b="1">
                <a:latin typeface="Calibri" panose="020F0502020204030204" pitchFamily="34" charset="0"/>
              </a:rPr>
              <a:t>Contexte International (2022)</a:t>
            </a:r>
            <a:endParaRPr lang="fr-BE">
              <a:latin typeface="Calibri" panose="020F0502020204030204" pitchFamily="34" charset="0"/>
            </a:endParaRPr>
          </a:p>
          <a:p>
            <a:pPr marL="804986" lvl="1" indent="-309610" fontAlgn="ctr">
              <a:buFont typeface="Courier New" panose="02070309020205020404" pitchFamily="49" charset="0"/>
              <a:buChar char="o"/>
            </a:pPr>
            <a:r>
              <a:rPr lang="fr-BE">
                <a:latin typeface="Calibri" panose="020F0502020204030204" pitchFamily="34" charset="0"/>
              </a:rPr>
              <a:t>Guerre en Ukraine provoquant une hausse des coûts de l'énergie.</a:t>
            </a:r>
          </a:p>
          <a:p>
            <a:pPr marL="804986" lvl="1" indent="-309610" fontAlgn="ctr">
              <a:buFont typeface="Courier New" panose="02070309020205020404" pitchFamily="49" charset="0"/>
              <a:buChar char="o"/>
            </a:pPr>
            <a:r>
              <a:rPr lang="fr-BE">
                <a:latin typeface="Calibri" panose="020F0502020204030204" pitchFamily="34" charset="0"/>
              </a:rPr>
              <a:t>Inflation record proche de </a:t>
            </a:r>
            <a:r>
              <a:rPr lang="fr-BE" b="1">
                <a:latin typeface="Calibri" panose="020F0502020204030204" pitchFamily="34" charset="0"/>
              </a:rPr>
              <a:t>10 %</a:t>
            </a:r>
            <a:r>
              <a:rPr lang="fr-BE">
                <a:latin typeface="Calibri" panose="020F0502020204030204" pitchFamily="34" charset="0"/>
              </a:rPr>
              <a:t>.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fr-BE" b="1">
                <a:latin typeface="Calibri" panose="020F0502020204030204" pitchFamily="34" charset="0"/>
              </a:rPr>
              <a:t>Travaux de Rénovation de l’UVE de Virginal (2022-2023)</a:t>
            </a:r>
            <a:endParaRPr lang="fr-BE">
              <a:latin typeface="Calibri" panose="020F0502020204030204" pitchFamily="34" charset="0"/>
            </a:endParaRPr>
          </a:p>
          <a:p>
            <a:pPr marL="804986" lvl="1" indent="-309610" fontAlgn="ctr">
              <a:buFont typeface="Courier New" panose="02070309020205020404" pitchFamily="49" charset="0"/>
              <a:buChar char="o"/>
            </a:pPr>
            <a:r>
              <a:rPr lang="fr-BE">
                <a:latin typeface="Calibri" panose="020F0502020204030204" pitchFamily="34" charset="0"/>
              </a:rPr>
              <a:t>Réduction de la capacité de traitement et de la production d'électricité.</a:t>
            </a:r>
          </a:p>
          <a:p>
            <a:pPr marL="804986" lvl="1" indent="-309610" fontAlgn="ctr">
              <a:buFont typeface="Courier New" panose="02070309020205020404" pitchFamily="49" charset="0"/>
              <a:buChar char="o"/>
            </a:pPr>
            <a:r>
              <a:rPr lang="fr-BE">
                <a:latin typeface="Calibri" panose="020F0502020204030204" pitchFamily="34" charset="0"/>
              </a:rPr>
              <a:t>Baisse des recettes malgré des prix élevés de l'électricité.</a:t>
            </a:r>
          </a:p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041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8A05B-2474-446B-872B-D9A08DE70755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81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E3D33-C0E8-DD03-5A78-8FD645590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2F215A-5F47-F95E-943D-4A5792122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3B343-3584-B991-EA62-59E75E75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BDAAC-CCFC-3B18-1211-4007BDCC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73178-0978-D401-C6A9-544C79A9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65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ADFF6-EBBC-65AF-AE48-6D5AC5AA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F1638F-D461-C319-5602-75705F309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6129C-D3D8-8782-B96F-0A87A6F4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81279-5F8B-D869-BDD1-F6FFA0E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C1A78-F3D9-5A60-E1D4-0B5B6435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29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74206F-923D-CDC3-24A5-D2DBBC4B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18BBC1-6AD8-423E-0DD4-B0E75EEC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FE5AC-E976-4427-9082-2812907C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D62F2-0359-EFAD-05B9-C9790A43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BFFD72-1E43-32AE-AD1C-23916B96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490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nd blanc lignes coule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1154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A879394-53ED-800B-3F15-0FBAF7697F68}"/>
              </a:ext>
            </a:extLst>
          </p:cNvPr>
          <p:cNvCxnSpPr>
            <a:cxnSpLocks/>
          </p:cNvCxnSpPr>
          <p:nvPr userDrawn="1"/>
        </p:nvCxnSpPr>
        <p:spPr>
          <a:xfrm>
            <a:off x="10457469" y="-65988"/>
            <a:ext cx="1734532" cy="6334813"/>
          </a:xfrm>
          <a:prstGeom prst="line">
            <a:avLst/>
          </a:prstGeom>
          <a:noFill/>
          <a:ln w="12700" cap="flat">
            <a:gradFill>
              <a:gsLst>
                <a:gs pos="100000">
                  <a:srgbClr val="47B04D"/>
                </a:gs>
                <a:gs pos="0">
                  <a:srgbClr val="00B9D4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38B6878-4E66-2863-D187-FF998BAE3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10457468" cy="1655796"/>
          </a:xfrm>
          <a:prstGeom prst="line">
            <a:avLst/>
          </a:prstGeom>
          <a:noFill/>
          <a:ln w="12700" cap="flat">
            <a:gradFill>
              <a:gsLst>
                <a:gs pos="100000">
                  <a:srgbClr val="47B04D"/>
                </a:gs>
                <a:gs pos="0">
                  <a:srgbClr val="00B9D4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AB4A89-9EFE-BED8-73A5-E43CCC8D91E1}"/>
              </a:ext>
            </a:extLst>
          </p:cNvPr>
          <p:cNvCxnSpPr>
            <a:cxnSpLocks/>
          </p:cNvCxnSpPr>
          <p:nvPr userDrawn="1"/>
        </p:nvCxnSpPr>
        <p:spPr>
          <a:xfrm>
            <a:off x="399416" y="-65988"/>
            <a:ext cx="2670229" cy="6959250"/>
          </a:xfrm>
          <a:prstGeom prst="line">
            <a:avLst/>
          </a:prstGeom>
          <a:noFill/>
          <a:ln w="12700" cap="flat">
            <a:gradFill>
              <a:gsLst>
                <a:gs pos="100000">
                  <a:srgbClr val="47B04D"/>
                </a:gs>
                <a:gs pos="0">
                  <a:srgbClr val="00B9D4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F7F3D31-A456-71C1-6391-2F0BFB9822CA}"/>
              </a:ext>
            </a:extLst>
          </p:cNvPr>
          <p:cNvCxnSpPr>
            <a:cxnSpLocks/>
          </p:cNvCxnSpPr>
          <p:nvPr userDrawn="1"/>
        </p:nvCxnSpPr>
        <p:spPr>
          <a:xfrm>
            <a:off x="-83751" y="6193410"/>
            <a:ext cx="5558119" cy="657537"/>
          </a:xfrm>
          <a:prstGeom prst="line">
            <a:avLst/>
          </a:prstGeom>
          <a:noFill/>
          <a:ln w="12700" cap="flat">
            <a:gradFill>
              <a:gsLst>
                <a:gs pos="100000">
                  <a:srgbClr val="47B04D"/>
                </a:gs>
                <a:gs pos="0">
                  <a:srgbClr val="00B9D4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20E28FD-FB76-B48C-F62D-3A8E039BC78E}"/>
              </a:ext>
            </a:extLst>
          </p:cNvPr>
          <p:cNvCxnSpPr>
            <a:cxnSpLocks/>
          </p:cNvCxnSpPr>
          <p:nvPr userDrawn="1"/>
        </p:nvCxnSpPr>
        <p:spPr>
          <a:xfrm flipV="1">
            <a:off x="7186630" y="3429000"/>
            <a:ext cx="5079999" cy="3429000"/>
          </a:xfrm>
          <a:prstGeom prst="line">
            <a:avLst/>
          </a:prstGeom>
          <a:noFill/>
          <a:ln w="12700" cap="flat">
            <a:gradFill>
              <a:gsLst>
                <a:gs pos="100000">
                  <a:srgbClr val="47B04D"/>
                </a:gs>
                <a:gs pos="0">
                  <a:srgbClr val="00B9D4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940840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611542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9218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8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3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4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30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55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4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4872F-DFC0-09FE-8D72-B8963FB0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464B0-A671-5681-6FB0-2BB3EB8EF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1140F4-0725-7D88-F6F0-B6C3531B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F816E-21BA-2344-8402-1943918B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D3261-5986-902A-4335-AFB9B511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9564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41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874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85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0FD3-680D-BA4C-8484-0078F00E94AD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623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CCD7468-2DC8-3C64-D66E-20CE4632F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56" y="-1"/>
            <a:ext cx="2409644" cy="1621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B8B94D-552E-BC96-C030-674526650452}"/>
              </a:ext>
            </a:extLst>
          </p:cNvPr>
          <p:cNvSpPr/>
          <p:nvPr userDrawn="1"/>
        </p:nvSpPr>
        <p:spPr>
          <a:xfrm>
            <a:off x="-94891" y="1483742"/>
            <a:ext cx="9195759" cy="4137909"/>
          </a:xfrm>
          <a:prstGeom prst="rect">
            <a:avLst/>
          </a:prstGeom>
          <a:solidFill>
            <a:srgbClr val="F2F2F1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88ABFF0-E96D-9E3D-A1C5-D00A3182AE5D}"/>
              </a:ext>
            </a:extLst>
          </p:cNvPr>
          <p:cNvSpPr txBox="1">
            <a:spLocks/>
          </p:cNvSpPr>
          <p:nvPr userDrawn="1"/>
        </p:nvSpPr>
        <p:spPr>
          <a:xfrm>
            <a:off x="0" y="2402453"/>
            <a:ext cx="9100868" cy="7451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9D4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fr-BE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3F7AC39-EE91-87CA-3BDA-A103062FF198}"/>
              </a:ext>
            </a:extLst>
          </p:cNvPr>
          <p:cNvCxnSpPr>
            <a:cxnSpLocks/>
          </p:cNvCxnSpPr>
          <p:nvPr userDrawn="1"/>
        </p:nvCxnSpPr>
        <p:spPr>
          <a:xfrm>
            <a:off x="2495771" y="3239219"/>
            <a:ext cx="4117952" cy="0"/>
          </a:xfrm>
          <a:prstGeom prst="line">
            <a:avLst/>
          </a:prstGeom>
          <a:ln w="38100">
            <a:solidFill>
              <a:srgbClr val="FFC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7C1D2F1-0B4E-8EE2-B7F5-4185A73CE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6436" y="3436290"/>
            <a:ext cx="6236622" cy="907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Franklin Gothic Book" panose="020B0503020102020204" pitchFamily="34" charset="0"/>
              </a:defRPr>
            </a:lvl1pPr>
            <a:lvl2pPr marL="457200" indent="0" algn="ctr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 algn="ctr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 algn="ctr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 algn="ctr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9F5D2945-EA14-E0E3-F88C-C2C789EB5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2262" y="4439056"/>
            <a:ext cx="6236622" cy="907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latin typeface="Franklin Gothic Book" panose="020B0503020102020204" pitchFamily="34" charset="0"/>
              </a:defRPr>
            </a:lvl1pPr>
            <a:lvl2pPr marL="457200" indent="0" algn="ctr">
              <a:buFontTx/>
              <a:buNone/>
              <a:defRPr>
                <a:latin typeface="Franklin Gothic Book" panose="020B0503020102020204" pitchFamily="34" charset="0"/>
              </a:defRPr>
            </a:lvl2pPr>
            <a:lvl3pPr marL="914400" indent="0" algn="ctr">
              <a:buFontTx/>
              <a:buNone/>
              <a:defRPr>
                <a:latin typeface="Franklin Gothic Book" panose="020B0503020102020204" pitchFamily="34" charset="0"/>
              </a:defRPr>
            </a:lvl3pPr>
            <a:lvl4pPr marL="1371600" indent="0" algn="ctr">
              <a:buFontTx/>
              <a:buNone/>
              <a:defRPr>
                <a:latin typeface="Franklin Gothic Book" panose="020B0503020102020204" pitchFamily="34" charset="0"/>
              </a:defRPr>
            </a:lvl4pPr>
            <a:lvl5pPr marL="1828800" indent="0" algn="ctr">
              <a:buFontTx/>
              <a:buNone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A4CE927-DB3C-C513-C853-24050ECF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36" y="1860466"/>
            <a:ext cx="6236622" cy="1223887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0952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B8B94D-552E-BC96-C030-674526650452}"/>
              </a:ext>
            </a:extLst>
          </p:cNvPr>
          <p:cNvSpPr/>
          <p:nvPr userDrawn="1"/>
        </p:nvSpPr>
        <p:spPr>
          <a:xfrm>
            <a:off x="0" y="2647848"/>
            <a:ext cx="12191999" cy="1125416"/>
          </a:xfrm>
          <a:prstGeom prst="rect">
            <a:avLst/>
          </a:prstGeom>
          <a:solidFill>
            <a:srgbClr val="F2F2F1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A4CE927-DB3C-C513-C853-24050ECF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916230"/>
            <a:ext cx="12191998" cy="51277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FAE8A2-B8CE-48A8-B056-DB9844305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0"/>
            <a:ext cx="1294861" cy="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9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84B2B-657C-2619-FAA6-39DDCFF89352}"/>
              </a:ext>
            </a:extLst>
          </p:cNvPr>
          <p:cNvSpPr/>
          <p:nvPr userDrawn="1"/>
        </p:nvSpPr>
        <p:spPr>
          <a:xfrm>
            <a:off x="677009" y="-1"/>
            <a:ext cx="5715166" cy="6996023"/>
          </a:xfrm>
          <a:prstGeom prst="rect">
            <a:avLst/>
          </a:prstGeom>
          <a:solidFill>
            <a:srgbClr val="F2F2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28" y="347173"/>
            <a:ext cx="543137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E20FE6F-7309-C35B-2440-6E4E6D6519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8875" y="0"/>
            <a:ext cx="3437548" cy="719210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72736"/>
            <a:ext cx="5425098" cy="4820139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C6E1B4-68A6-EAFC-784F-8145C2D84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0"/>
            <a:ext cx="1294861" cy="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7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84B2B-657C-2619-FAA6-39DDCFF89352}"/>
              </a:ext>
            </a:extLst>
          </p:cNvPr>
          <p:cNvSpPr/>
          <p:nvPr userDrawn="1"/>
        </p:nvSpPr>
        <p:spPr>
          <a:xfrm>
            <a:off x="677008" y="0"/>
            <a:ext cx="5125915" cy="6858000"/>
          </a:xfrm>
          <a:prstGeom prst="rect">
            <a:avLst/>
          </a:prstGeom>
          <a:solidFill>
            <a:srgbClr val="F2F2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612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E20FE6F-7309-C35B-2440-6E4E6D6519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9785" y="1195754"/>
            <a:ext cx="6002214" cy="400929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09628"/>
            <a:ext cx="4489937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202169-CE3B-5B49-118C-7B5A87FCC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0"/>
            <a:ext cx="1294861" cy="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3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84B2B-657C-2619-FAA6-39DDCFF89352}"/>
              </a:ext>
            </a:extLst>
          </p:cNvPr>
          <p:cNvSpPr/>
          <p:nvPr userDrawn="1"/>
        </p:nvSpPr>
        <p:spPr>
          <a:xfrm>
            <a:off x="677008" y="0"/>
            <a:ext cx="5125915" cy="6928338"/>
          </a:xfrm>
          <a:prstGeom prst="rect">
            <a:avLst/>
          </a:prstGeom>
          <a:solidFill>
            <a:srgbClr val="F2F2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612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09628"/>
            <a:ext cx="4489937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CFFE9D4E-BFC1-A7F9-F87C-C324D7D4A95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6000" y="1195388"/>
            <a:ext cx="6096000" cy="40100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BC9796-2EA7-6235-62D2-8E3BD9E5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0"/>
            <a:ext cx="1294861" cy="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57504-9B76-DC44-1D8F-91BD496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8BADC7-D4BB-E451-8F48-7D59FE88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17A36-ACE4-4315-7631-783FDC42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B1BAC0-064E-9E29-3305-389FA871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472AC-E09D-38ED-2A90-2BD3FDA9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323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E84B2B-657C-2619-FAA6-39DDCFF89352}"/>
              </a:ext>
            </a:extLst>
          </p:cNvPr>
          <p:cNvSpPr/>
          <p:nvPr userDrawn="1"/>
        </p:nvSpPr>
        <p:spPr>
          <a:xfrm>
            <a:off x="1294861" y="0"/>
            <a:ext cx="9602277" cy="6928338"/>
          </a:xfrm>
          <a:prstGeom prst="rect">
            <a:avLst/>
          </a:prstGeom>
          <a:solidFill>
            <a:srgbClr val="F2F2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9" y="285425"/>
            <a:ext cx="7848599" cy="662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1699" y="1233632"/>
            <a:ext cx="7848599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8B5CA3-1A3A-2C3C-5DDB-3BCDA6B33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0"/>
            <a:ext cx="1294861" cy="8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59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4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210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E20FE6F-7309-C35B-2440-6E4E6D6519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7331" y="0"/>
            <a:ext cx="3437548" cy="7192108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354138"/>
            <a:ext cx="6485792" cy="513873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D0DD36-E323-3AB7-FED3-562DDC20E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485" y="0"/>
            <a:ext cx="1390046" cy="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9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612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E20FE6F-7309-C35B-2440-6E4E6D6519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9785" y="1195754"/>
            <a:ext cx="6002214" cy="400929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09628"/>
            <a:ext cx="4489937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8B5CA3-1A3A-2C3C-5DDB-3BCDA6B33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8" y="0"/>
            <a:ext cx="1408981" cy="9482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232C1E-0316-E9AC-1F1F-405CFD1FF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2485" y="0"/>
            <a:ext cx="1390046" cy="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5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612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09628"/>
            <a:ext cx="4489937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8B5CA3-1A3A-2C3C-5DDB-3BCDA6B33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8" y="0"/>
            <a:ext cx="1408981" cy="948206"/>
          </a:xfrm>
          <a:prstGeom prst="rect">
            <a:avLst/>
          </a:prstGeom>
        </p:spPr>
      </p:pic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BA818A59-7B2C-38BC-274E-5B7B9925800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6000" y="1195388"/>
            <a:ext cx="6096000" cy="40100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B9704F-2C3C-0C1D-6748-5610D3C1EE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2485" y="0"/>
            <a:ext cx="1390046" cy="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73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et dia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90" y="438898"/>
            <a:ext cx="60770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0015" y="1423987"/>
            <a:ext cx="5678943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8B5CA3-1A3A-2C3C-5DDB-3BCDA6B33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8" y="0"/>
            <a:ext cx="1408981" cy="948206"/>
          </a:xfrm>
          <a:prstGeom prst="rect">
            <a:avLst/>
          </a:prstGeom>
        </p:spPr>
      </p:pic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BA818A59-7B2C-38BC-274E-5B7B9925800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1423987"/>
            <a:ext cx="6096000" cy="40100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FB4484-70AC-9E5E-96F9-F241C5489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2485" y="0"/>
            <a:ext cx="1390046" cy="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87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7" y="364556"/>
            <a:ext cx="7848599" cy="662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737" y="1303971"/>
            <a:ext cx="10102363" cy="468324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79E5D-9A60-F545-590D-8F731ECBC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485" y="0"/>
            <a:ext cx="1390046" cy="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0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7" y="364556"/>
            <a:ext cx="7848599" cy="662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BDDF0A7-0F5A-3D69-6BE7-D73FFC0D1994}"/>
              </a:ext>
            </a:extLst>
          </p:cNvPr>
          <p:cNvCxnSpPr>
            <a:cxnSpLocks/>
          </p:cNvCxnSpPr>
          <p:nvPr userDrawn="1"/>
        </p:nvCxnSpPr>
        <p:spPr>
          <a:xfrm>
            <a:off x="6013440" y="1969039"/>
            <a:ext cx="0" cy="4683247"/>
          </a:xfrm>
          <a:prstGeom prst="line">
            <a:avLst/>
          </a:prstGeom>
          <a:ln w="38100">
            <a:solidFill>
              <a:srgbClr val="FFC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1B71C281-6883-399B-2491-CED1CFE431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9257" y="1969039"/>
            <a:ext cx="4828744" cy="468324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	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1A4164E-478D-612C-0287-873FE8733B36}"/>
              </a:ext>
            </a:extLst>
          </p:cNvPr>
          <p:cNvSpPr txBox="1">
            <a:spLocks/>
          </p:cNvSpPr>
          <p:nvPr userDrawn="1"/>
        </p:nvSpPr>
        <p:spPr>
          <a:xfrm>
            <a:off x="867234" y="1450326"/>
            <a:ext cx="4828744" cy="4258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9D4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47B04D"/>
                </a:solidFill>
              </a:rPr>
              <a:t>Modifiez le style du titre</a:t>
            </a:r>
            <a:endParaRPr lang="fr-BE" sz="3200" dirty="0">
              <a:solidFill>
                <a:srgbClr val="47B04D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1250D90-BDC2-76A7-1F78-BAE3EEAC6C07}"/>
              </a:ext>
            </a:extLst>
          </p:cNvPr>
          <p:cNvSpPr txBox="1">
            <a:spLocks/>
          </p:cNvSpPr>
          <p:nvPr userDrawn="1"/>
        </p:nvSpPr>
        <p:spPr>
          <a:xfrm>
            <a:off x="6339257" y="1450326"/>
            <a:ext cx="4828744" cy="4258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9D4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47B04D"/>
                </a:solidFill>
              </a:rPr>
              <a:t>Modifiez le style du titre</a:t>
            </a:r>
            <a:endParaRPr lang="fr-BE" sz="3200" dirty="0">
              <a:solidFill>
                <a:srgbClr val="47B04D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249354E-6262-DCF4-CF4E-929B5F259E9F}"/>
              </a:ext>
            </a:extLst>
          </p:cNvPr>
          <p:cNvSpPr txBox="1">
            <a:spLocks/>
          </p:cNvSpPr>
          <p:nvPr userDrawn="1"/>
        </p:nvSpPr>
        <p:spPr>
          <a:xfrm>
            <a:off x="8139624" y="1316462"/>
            <a:ext cx="3708032" cy="4258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9D4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fr-BE" sz="3200" dirty="0">
              <a:solidFill>
                <a:srgbClr val="47B04D"/>
              </a:solidFill>
            </a:endParaRP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B5BF9E8-6FEA-C9FB-B29A-4EE9F89889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234" y="1969038"/>
            <a:ext cx="4828744" cy="468324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	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8D4D4F-2001-F93C-1F77-B71D4BA32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485" y="0"/>
            <a:ext cx="1390046" cy="9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2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E283-445A-CDFD-8C0F-8AD8C7A7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7" y="364556"/>
            <a:ext cx="7848599" cy="662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9D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753D191-D000-945F-FE0D-A90BB1DE5C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12" y="1969039"/>
            <a:ext cx="3708032" cy="468324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	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1B71C281-6883-399B-2491-CED1CFE431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1984" y="1969039"/>
            <a:ext cx="3708032" cy="468324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	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E36F789-FE6D-D56F-821C-FA959CD86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9624" y="1969039"/>
            <a:ext cx="3708032" cy="4683247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	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04A3BA73-4501-534A-080D-8C9A404393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4" y="1276350"/>
            <a:ext cx="3707367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B7A4218A-623F-BBE2-3E2F-F9B45E647E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1984" y="1264489"/>
            <a:ext cx="3707367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8" name="Espace réservé du contenu 15">
            <a:extLst>
              <a:ext uri="{FF2B5EF4-FFF2-40B4-BE49-F238E27FC236}">
                <a16:creationId xmlns:a16="http://schemas.microsoft.com/office/drawing/2014/main" id="{1DF58093-CDD5-1FB0-ECE4-284D8727AE3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40289" y="1264489"/>
            <a:ext cx="3707367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solidFill>
                  <a:srgbClr val="47B04D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999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AE6DD-26F8-6D66-89B8-4CF15D24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9FD1F8-56DC-ABF5-FB62-2A1C9CF2C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6ED08B-888A-6B15-8F94-D64749A9A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381B92-F404-8B80-2BAA-2FC7CE7B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749A71-C32E-6F25-4CC6-2C591009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78BC3A-F4B2-BF32-301B-576B4DB7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90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E88AC-1023-204A-2F95-2DC0D955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D2E90E-0E85-7BD0-F601-513D1DCB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2AB63E-B527-C639-CBAC-DB398942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B6347B-EFAF-57CB-E535-0F4B96E53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84C26C-AF0B-AE3A-CCAE-EA1EDA37E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B80393-FF28-CCFB-4B4F-C54E8DAE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2990C-739A-2B48-C15A-400EC609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3C41B8-0DB6-B3AD-5231-6BF3B1BE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501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A9735-C776-9F4B-09B8-7BE222DE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AD792B-E362-8396-CA5D-8FCA3BE9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A98A5E-26B4-FFD1-DF63-97979BCC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AE3B89-CD88-2215-6A43-4EB1E1BC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21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3EB76F-20DA-7CE1-6FC4-469A7868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E244BE-35E8-F9E3-B71C-921FB138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5AC396-6CB6-6C1E-1894-F0E2FAC8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4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BCE36-5A6F-182F-4A82-880AD90C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EBB1D-0177-A213-3D00-E25F9094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B0AD42-4802-D482-7851-2AC6246D9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EB4B8F-1B37-1CC7-BB93-6F7099EA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7AA653-ECDE-C31F-F840-6EA089BB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D4563D-21B2-DEAF-26E8-589AEE36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635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2D20D-34AA-DCE4-3712-E4E97784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D0C8C8-10CE-FB3F-F3F4-D44DAC9CB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E860C-6071-5FD6-EC6B-542FF48B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3E1254-0C71-D7DE-2040-831EB96A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38785E-5103-9CAB-5903-1B6B61B8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86221D-4ACF-28AF-FEEE-45F04AA6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214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4A53DD-353F-5409-772C-3CC580BE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773C8D-D071-ED21-06AC-E048C741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24CF3-7B72-D22C-D561-E146A2E66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7EE55-E88C-479B-9702-B05948478B09}" type="datetimeFigureOut">
              <a:rPr lang="fr-BE" smtClean="0"/>
              <a:t>21-01-25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5123CF-CDD3-EF12-7B46-C492BA140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7044E-487E-DD09-4A41-F7261EBE8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741EA-1128-43F3-9917-96B1F940B0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689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0FD3-680D-BA4C-8484-0078F00E94AD}" type="datetimeFigureOut">
              <a:rPr lang="fr-FR" smtClean="0"/>
              <a:t>21/01/2025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8A54-2883-2047-A7D6-B07E5BDF7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49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43B4D7-D1C8-8EBA-F360-370522B930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49.svg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7.svg"/><Relationship Id="rId5" Type="http://schemas.openxmlformats.org/officeDocument/2006/relationships/diagramLayout" Target="../diagrams/layout2.xml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diagramData" Target="../diagrams/data2.xml"/><Relationship Id="rId9" Type="http://schemas.openxmlformats.org/officeDocument/2006/relationships/chart" Target="../charts/chart2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microsoft.com/office/2014/relationships/chartEx" Target="../charts/chartEx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Excel_Worksheet2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1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svg"/><Relationship Id="rId26" Type="http://schemas.microsoft.com/office/2007/relationships/hdphoto" Target="../media/hdphoto1.wdp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sv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3" Type="http://schemas.openxmlformats.org/officeDocument/2006/relationships/image" Target="../media/image89.png"/><Relationship Id="rId7" Type="http://schemas.openxmlformats.org/officeDocument/2006/relationships/image" Target="../media/image92.sv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5" Type="http://schemas.openxmlformats.org/officeDocument/2006/relationships/image" Target="../media/image8.png"/><Relationship Id="rId10" Type="http://schemas.openxmlformats.org/officeDocument/2006/relationships/image" Target="../media/image95.png"/><Relationship Id="rId4" Type="http://schemas.openxmlformats.org/officeDocument/2006/relationships/image" Target="../media/image90.svg"/><Relationship Id="rId9" Type="http://schemas.openxmlformats.org/officeDocument/2006/relationships/image" Target="../media/image9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svg"/><Relationship Id="rId4" Type="http://schemas.openxmlformats.org/officeDocument/2006/relationships/image" Target="../media/image100.sv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dechets@inbw.b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ommunes@inbw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svg"/><Relationship Id="rId7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F9CF21-A3B0-6554-8526-2B67FAAB5A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1000">
                <a:srgbClr val="03B055"/>
              </a:gs>
              <a:gs pos="65000">
                <a:srgbClr val="03B0C1"/>
              </a:gs>
            </a:gsLst>
            <a:lin ang="108854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LOGO_in_bw.png" descr="LOGO_in_bw.png">
            <a:extLst>
              <a:ext uri="{FF2B5EF4-FFF2-40B4-BE49-F238E27FC236}">
                <a16:creationId xmlns:a16="http://schemas.microsoft.com/office/drawing/2014/main" id="{5ED5F853-825A-C843-B969-E43F2282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4" y="369041"/>
            <a:ext cx="1034261" cy="52649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9951D02-6861-D1F6-F6F5-CBF8EF5EF79E}"/>
              </a:ext>
            </a:extLst>
          </p:cNvPr>
          <p:cNvCxnSpPr>
            <a:cxnSpLocks/>
          </p:cNvCxnSpPr>
          <p:nvPr/>
        </p:nvCxnSpPr>
        <p:spPr>
          <a:xfrm>
            <a:off x="10457469" y="-65988"/>
            <a:ext cx="1734532" cy="6334813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E891438-91EF-DA83-322D-28BAEF904DE1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10457468" cy="165579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DF09C07-8148-1D8E-21D2-17CFC9A9F9DC}"/>
              </a:ext>
            </a:extLst>
          </p:cNvPr>
          <p:cNvCxnSpPr>
            <a:cxnSpLocks/>
          </p:cNvCxnSpPr>
          <p:nvPr/>
        </p:nvCxnSpPr>
        <p:spPr>
          <a:xfrm>
            <a:off x="399416" y="-65988"/>
            <a:ext cx="2670229" cy="695925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AEB7596-F690-90F2-ED18-27291823B3A5}"/>
              </a:ext>
            </a:extLst>
          </p:cNvPr>
          <p:cNvCxnSpPr>
            <a:cxnSpLocks/>
          </p:cNvCxnSpPr>
          <p:nvPr/>
        </p:nvCxnSpPr>
        <p:spPr>
          <a:xfrm>
            <a:off x="-83751" y="6193410"/>
            <a:ext cx="5558119" cy="657537"/>
          </a:xfrm>
          <a:prstGeom prst="line">
            <a:avLst/>
          </a:prstGeom>
          <a:noFill/>
          <a:ln w="12700" cap="flat">
            <a:gradFill>
              <a:gsLst>
                <a:gs pos="100000">
                  <a:srgbClr val="47B04D"/>
                </a:gs>
                <a:gs pos="0">
                  <a:srgbClr val="00B9D4"/>
                </a:gs>
              </a:gsLst>
              <a:lin ang="5400000" scaled="1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422C553-1992-4C0B-B712-9EEB041CFEA9}"/>
              </a:ext>
            </a:extLst>
          </p:cNvPr>
          <p:cNvCxnSpPr>
            <a:cxnSpLocks/>
          </p:cNvCxnSpPr>
          <p:nvPr/>
        </p:nvCxnSpPr>
        <p:spPr>
          <a:xfrm flipV="1">
            <a:off x="7186630" y="3429000"/>
            <a:ext cx="5079999" cy="342900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B7972BB-7F4D-EE0B-F546-077839BC213F}"/>
              </a:ext>
            </a:extLst>
          </p:cNvPr>
          <p:cNvCxnSpPr>
            <a:cxnSpLocks/>
          </p:cNvCxnSpPr>
          <p:nvPr/>
        </p:nvCxnSpPr>
        <p:spPr>
          <a:xfrm>
            <a:off x="-83751" y="6193410"/>
            <a:ext cx="5710519" cy="809937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10 vecteurs pour un développement durable.">
            <a:extLst>
              <a:ext uri="{FF2B5EF4-FFF2-40B4-BE49-F238E27FC236}">
                <a16:creationId xmlns:a16="http://schemas.microsoft.com/office/drawing/2014/main" id="{54AD3337-A135-BD7C-6250-AAB2F3785B68}"/>
              </a:ext>
            </a:extLst>
          </p:cNvPr>
          <p:cNvSpPr txBox="1"/>
          <p:nvPr/>
        </p:nvSpPr>
        <p:spPr>
          <a:xfrm>
            <a:off x="1811850" y="1325879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 fontScale="77500" lnSpcReduction="20000"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6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Conseil communal de Rebecq</a:t>
            </a:r>
            <a:endParaRPr sz="6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10 vecteurs pour un développement durable.">
            <a:extLst>
              <a:ext uri="{FF2B5EF4-FFF2-40B4-BE49-F238E27FC236}">
                <a16:creationId xmlns:a16="http://schemas.microsoft.com/office/drawing/2014/main" id="{FE23BB94-668C-7290-33FA-9191BB8C8EE3}"/>
              </a:ext>
            </a:extLst>
          </p:cNvPr>
          <p:cNvSpPr txBox="1"/>
          <p:nvPr/>
        </p:nvSpPr>
        <p:spPr>
          <a:xfrm>
            <a:off x="1970429" y="3261821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5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La gestion des déchets</a:t>
            </a:r>
            <a:endParaRPr sz="5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10 vecteurs pour un développement durable.">
            <a:extLst>
              <a:ext uri="{FF2B5EF4-FFF2-40B4-BE49-F238E27FC236}">
                <a16:creationId xmlns:a16="http://schemas.microsoft.com/office/drawing/2014/main" id="{1C7F4C0C-DD8D-5AA3-5E42-CDFB76300877}"/>
              </a:ext>
            </a:extLst>
          </p:cNvPr>
          <p:cNvSpPr txBox="1"/>
          <p:nvPr/>
        </p:nvSpPr>
        <p:spPr>
          <a:xfrm>
            <a:off x="7738709" y="6080442"/>
            <a:ext cx="4852706" cy="809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21 janvier 2025</a:t>
            </a:r>
            <a:endParaRPr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 descr="Commune et CPAS de Rebecq">
            <a:extLst>
              <a:ext uri="{FF2B5EF4-FFF2-40B4-BE49-F238E27FC236}">
                <a16:creationId xmlns:a16="http://schemas.microsoft.com/office/drawing/2014/main" id="{97B083E7-337E-DC70-ECEB-09543C70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1224"/>
            <a:ext cx="633524" cy="8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592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4C45F-8070-D418-B1EC-1094785F0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AF6B881-CB2D-3195-02DD-336A6EBA4BC2}"/>
              </a:ext>
            </a:extLst>
          </p:cNvPr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A12E2A44-1A5E-BDDE-9A2A-8362E30BA028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DB4302A-36D1-1EB1-AF73-4C696125AAEC}"/>
              </a:ext>
            </a:extLst>
          </p:cNvPr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9145EEE-F7D8-FA7B-DE59-668F1A692CBC}"/>
                </a:ext>
              </a:extLst>
            </p:cNvPr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>
            <a:extLst>
              <a:ext uri="{FF2B5EF4-FFF2-40B4-BE49-F238E27FC236}">
                <a16:creationId xmlns:a16="http://schemas.microsoft.com/office/drawing/2014/main" id="{30FD1A7A-D57A-6405-E8D7-D2DC699F8347}"/>
              </a:ext>
            </a:extLst>
          </p:cNvPr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DA1A427-B8F9-863C-4A61-59A4976F60B5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7D597CC1-5CDA-B090-574C-74C1131991C6}"/>
              </a:ext>
            </a:extLst>
          </p:cNvPr>
          <p:cNvSpPr txBox="1"/>
          <p:nvPr/>
        </p:nvSpPr>
        <p:spPr>
          <a:xfrm>
            <a:off x="1811850" y="2766218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 fontScale="92500" lnSpcReduction="20000"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5200" b="1" dirty="0">
                <a:latin typeface="Franklin Gothic Heavy" panose="020B0603020102020204" pitchFamily="34" charset="0"/>
              </a:rPr>
              <a:t>Stratégie financière de la gestion des déchets</a:t>
            </a:r>
            <a:endParaRPr sz="5200" b="1" dirty="0">
              <a:latin typeface="Franklin Gothic Heavy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894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/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74DC40BA-DE6E-0D89-B7DB-8D97B1F8DF92}"/>
              </a:ext>
            </a:extLst>
          </p:cNvPr>
          <p:cNvSpPr txBox="1"/>
          <p:nvPr/>
        </p:nvSpPr>
        <p:spPr>
          <a:xfrm>
            <a:off x="2210690" y="852575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5200" b="1">
                <a:gradFill flip="none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</a:rPr>
              <a:t>Enjeux actuels  </a:t>
            </a:r>
            <a:endParaRPr sz="5200" b="1">
              <a:gradFill flip="none">
                <a:gsLst>
                  <a:gs pos="0">
                    <a:srgbClr val="43A84C"/>
                  </a:gs>
                  <a:gs pos="100000">
                    <a:srgbClr val="1DB2C3"/>
                  </a:gs>
                </a:gsLst>
                <a:lin ang="10196545" scaled="0"/>
              </a:gradFill>
            </a:endParaRPr>
          </a:p>
        </p:txBody>
      </p:sp>
      <p:graphicFrame>
        <p:nvGraphicFramePr>
          <p:cNvPr id="15" name="ZoneTexte 9">
            <a:extLst>
              <a:ext uri="{FF2B5EF4-FFF2-40B4-BE49-F238E27FC236}">
                <a16:creationId xmlns:a16="http://schemas.microsoft.com/office/drawing/2014/main" id="{745026A4-C300-C9ED-5A1E-D2437F2A97AA}"/>
              </a:ext>
            </a:extLst>
          </p:cNvPr>
          <p:cNvGraphicFramePr/>
          <p:nvPr/>
        </p:nvGraphicFramePr>
        <p:xfrm>
          <a:off x="0" y="1227499"/>
          <a:ext cx="5697415" cy="240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71C23C05-23BE-4CF1-8AEE-0C9F65626788}"/>
              </a:ext>
            </a:extLst>
          </p:cNvPr>
          <p:cNvGraphicFramePr>
            <a:graphicFrameLocks/>
          </p:cNvGraphicFramePr>
          <p:nvPr/>
        </p:nvGraphicFramePr>
        <p:xfrm>
          <a:off x="5078004" y="2439949"/>
          <a:ext cx="6758844" cy="405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6" name="Groupe 25">
            <a:extLst>
              <a:ext uri="{FF2B5EF4-FFF2-40B4-BE49-F238E27FC236}">
                <a16:creationId xmlns:a16="http://schemas.microsoft.com/office/drawing/2014/main" id="{59C5A374-50A6-DFED-9C40-998B13B0793A}"/>
              </a:ext>
            </a:extLst>
          </p:cNvPr>
          <p:cNvGrpSpPr/>
          <p:nvPr/>
        </p:nvGrpSpPr>
        <p:grpSpPr>
          <a:xfrm>
            <a:off x="1087355" y="4555413"/>
            <a:ext cx="3383432" cy="957208"/>
            <a:chOff x="1122523" y="4357317"/>
            <a:chExt cx="3383432" cy="95720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3F20F4B-6D5C-FB73-4690-7F1DC89BBDDA}"/>
                </a:ext>
              </a:extLst>
            </p:cNvPr>
            <p:cNvSpPr/>
            <p:nvPr/>
          </p:nvSpPr>
          <p:spPr>
            <a:xfrm>
              <a:off x="1122523" y="4357317"/>
              <a:ext cx="946800" cy="946800"/>
            </a:xfrm>
            <a:prstGeom prst="ellipse">
              <a:avLst/>
            </a:prstGeom>
            <a:solidFill>
              <a:srgbClr val="00BAC3"/>
            </a:solidFill>
            <a:ln>
              <a:solidFill>
                <a:srgbClr val="70CBF3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1" name="Rectangle 10" descr="Durabilité avec un remplissage uni">
              <a:extLst>
                <a:ext uri="{FF2B5EF4-FFF2-40B4-BE49-F238E27FC236}">
                  <a16:creationId xmlns:a16="http://schemas.microsoft.com/office/drawing/2014/main" id="{A395D654-79D4-3FEB-126B-FA6E5A8389EF}"/>
                </a:ext>
              </a:extLst>
            </p:cNvPr>
            <p:cNvSpPr/>
            <p:nvPr/>
          </p:nvSpPr>
          <p:spPr>
            <a:xfrm>
              <a:off x="1331935" y="4543496"/>
              <a:ext cx="555180" cy="555180"/>
            </a:xfrm>
            <a:prstGeom prst="rect">
              <a:avLst/>
            </a:pr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A443DC3-6D14-DA86-8A40-00F45B236FF7}"/>
                </a:ext>
              </a:extLst>
            </p:cNvPr>
            <p:cNvGrpSpPr/>
            <p:nvPr/>
          </p:nvGrpSpPr>
          <p:grpSpPr>
            <a:xfrm>
              <a:off x="2249679" y="4357317"/>
              <a:ext cx="2256276" cy="957208"/>
              <a:chOff x="5795163" y="28936"/>
              <a:chExt cx="2256276" cy="95720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ADABE5-C772-05B8-55A3-C9290BF7C584}"/>
                  </a:ext>
                </a:extLst>
              </p:cNvPr>
              <p:cNvSpPr/>
              <p:nvPr/>
            </p:nvSpPr>
            <p:spPr>
              <a:xfrm>
                <a:off x="5795163" y="28936"/>
                <a:ext cx="2256276" cy="95720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BE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A64C900-2F21-420B-34B1-4B849AA470F9}"/>
                  </a:ext>
                </a:extLst>
              </p:cNvPr>
              <p:cNvSpPr txBox="1"/>
              <p:nvPr/>
            </p:nvSpPr>
            <p:spPr>
              <a:xfrm>
                <a:off x="5795163" y="28936"/>
                <a:ext cx="2256276" cy="957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BE" sz="2000" b="1" kern="1200">
                    <a:solidFill>
                      <a:srgbClr val="7F7F7F"/>
                    </a:solidFill>
                    <a:latin typeface="Franklin Gothic Book" panose="020B0503020102020204" pitchFamily="34" charset="0"/>
                    <a:ea typeface="+mn-ea"/>
                    <a:cs typeface="Times New Roman" panose="02020603050405020304" pitchFamily="18" charset="0"/>
                  </a:rPr>
                  <a:t>Multiplication filières de recyclage</a:t>
                </a:r>
                <a:endParaRPr lang="en-US" sz="2000" b="1" kern="1200">
                  <a:solidFill>
                    <a:srgbClr val="7F7F7F"/>
                  </a:solidFill>
                  <a:latin typeface="Franklin Gothic Book" panose="020B05030201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6E24660-6B35-436B-044C-EB174B86290D}"/>
              </a:ext>
            </a:extLst>
          </p:cNvPr>
          <p:cNvGrpSpPr/>
          <p:nvPr/>
        </p:nvGrpSpPr>
        <p:grpSpPr>
          <a:xfrm>
            <a:off x="1087354" y="5718489"/>
            <a:ext cx="3730829" cy="986144"/>
            <a:chOff x="1087355" y="5718489"/>
            <a:chExt cx="3418600" cy="9861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3FCE3DC-D367-5D65-F03F-9E7166689CC1}"/>
                </a:ext>
              </a:extLst>
            </p:cNvPr>
            <p:cNvSpPr/>
            <p:nvPr/>
          </p:nvSpPr>
          <p:spPr>
            <a:xfrm>
              <a:off x="1087355" y="5747425"/>
              <a:ext cx="877460" cy="957208"/>
            </a:xfrm>
            <a:prstGeom prst="ellipse">
              <a:avLst/>
            </a:prstGeom>
            <a:solidFill>
              <a:srgbClr val="00BAC3"/>
            </a:solidFill>
            <a:ln>
              <a:solidFill>
                <a:srgbClr val="70CBF3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4" name="Rectangle 13" descr="Connexions">
              <a:extLst>
                <a:ext uri="{FF2B5EF4-FFF2-40B4-BE49-F238E27FC236}">
                  <a16:creationId xmlns:a16="http://schemas.microsoft.com/office/drawing/2014/main" id="{05160EFF-097C-E3C0-7721-4CF32C2B59F8}"/>
                </a:ext>
              </a:extLst>
            </p:cNvPr>
            <p:cNvSpPr/>
            <p:nvPr/>
          </p:nvSpPr>
          <p:spPr>
            <a:xfrm>
              <a:off x="1254400" y="5944216"/>
              <a:ext cx="555180" cy="555180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82B571C-30E2-B22D-A501-6FA04D895B02}"/>
                </a:ext>
              </a:extLst>
            </p:cNvPr>
            <p:cNvGrpSpPr/>
            <p:nvPr/>
          </p:nvGrpSpPr>
          <p:grpSpPr>
            <a:xfrm>
              <a:off x="2249679" y="5718489"/>
              <a:ext cx="2256276" cy="957208"/>
              <a:chOff x="5795163" y="1390108"/>
              <a:chExt cx="2256276" cy="95720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F585F5-6A10-9B14-949A-35403D73BF64}"/>
                  </a:ext>
                </a:extLst>
              </p:cNvPr>
              <p:cNvSpPr/>
              <p:nvPr/>
            </p:nvSpPr>
            <p:spPr>
              <a:xfrm>
                <a:off x="5795163" y="1390108"/>
                <a:ext cx="2256276" cy="95720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BE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FA8F0C5-FD0F-DA67-5C89-AEC51FC1B540}"/>
                  </a:ext>
                </a:extLst>
              </p:cNvPr>
              <p:cNvSpPr txBox="1"/>
              <p:nvPr/>
            </p:nvSpPr>
            <p:spPr>
              <a:xfrm>
                <a:off x="5795163" y="1390108"/>
                <a:ext cx="2256276" cy="9572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BE" sz="2000" b="1" kern="1200">
                    <a:solidFill>
                      <a:srgbClr val="7F7F7F"/>
                    </a:solidFill>
                    <a:latin typeface="Franklin Gothic Book" panose="020B0503020102020204" pitchFamily="34" charset="0"/>
                    <a:ea typeface="+mn-ea"/>
                    <a:cs typeface="Times New Roman" panose="02020603050405020304" pitchFamily="18" charset="0"/>
                  </a:rPr>
                  <a:t>Renforcement normes environnementales</a:t>
                </a:r>
                <a:endParaRPr lang="en-US" sz="2000" b="1" kern="1200"/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B2B9FFE-51A6-5870-FA94-82806008234F}"/>
              </a:ext>
            </a:extLst>
          </p:cNvPr>
          <p:cNvGrpSpPr/>
          <p:nvPr/>
        </p:nvGrpSpPr>
        <p:grpSpPr>
          <a:xfrm>
            <a:off x="1087355" y="3212123"/>
            <a:ext cx="3730829" cy="1101422"/>
            <a:chOff x="1075179" y="3212123"/>
            <a:chExt cx="3143644" cy="898473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1F8CC85-BAA8-51FA-C1DD-C10863F70A5F}"/>
                </a:ext>
              </a:extLst>
            </p:cNvPr>
            <p:cNvSpPr>
              <a:spLocks/>
            </p:cNvSpPr>
            <p:nvPr/>
          </p:nvSpPr>
          <p:spPr>
            <a:xfrm>
              <a:off x="1075179" y="3232283"/>
              <a:ext cx="806886" cy="781152"/>
            </a:xfrm>
            <a:prstGeom prst="ellipse">
              <a:avLst/>
            </a:prstGeom>
            <a:solidFill>
              <a:srgbClr val="00BAC3"/>
            </a:solidFill>
            <a:ln>
              <a:solidFill>
                <a:srgbClr val="70CBF3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22" name="Rectangle 21" descr="Downward trend">
              <a:extLst>
                <a:ext uri="{FF2B5EF4-FFF2-40B4-BE49-F238E27FC236}">
                  <a16:creationId xmlns:a16="http://schemas.microsoft.com/office/drawing/2014/main" id="{F1BDB9BD-7494-6138-7113-7909AA81D5EE}"/>
                </a:ext>
              </a:extLst>
            </p:cNvPr>
            <p:cNvSpPr/>
            <p:nvPr/>
          </p:nvSpPr>
          <p:spPr>
            <a:xfrm>
              <a:off x="1198669" y="3340323"/>
              <a:ext cx="521114" cy="521114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DE73D61-7CA8-7586-8EAC-474B76CAF0EC}"/>
                </a:ext>
              </a:extLst>
            </p:cNvPr>
            <p:cNvGrpSpPr/>
            <p:nvPr/>
          </p:nvGrpSpPr>
          <p:grpSpPr>
            <a:xfrm>
              <a:off x="2100993" y="3212123"/>
              <a:ext cx="2117830" cy="898473"/>
              <a:chOff x="5711781" y="738889"/>
              <a:chExt cx="2117830" cy="89847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5E5F5F-BFDA-7402-946B-FEC2F4BFBCA5}"/>
                  </a:ext>
                </a:extLst>
              </p:cNvPr>
              <p:cNvSpPr/>
              <p:nvPr/>
            </p:nvSpPr>
            <p:spPr>
              <a:xfrm>
                <a:off x="5711781" y="738889"/>
                <a:ext cx="2117830" cy="89847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BE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F048237-23AA-DE23-01F9-A74ECF192A16}"/>
                  </a:ext>
                </a:extLst>
              </p:cNvPr>
              <p:cNvSpPr txBox="1"/>
              <p:nvPr/>
            </p:nvSpPr>
            <p:spPr>
              <a:xfrm>
                <a:off x="5711781" y="738889"/>
                <a:ext cx="2117830" cy="898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BE" sz="2000" b="1" kern="1200">
                    <a:solidFill>
                      <a:srgbClr val="7F7F7F"/>
                    </a:solidFill>
                    <a:latin typeface="Franklin Gothic Book" panose="020B0503020102020204" pitchFamily="34" charset="0"/>
                    <a:ea typeface="+mn-ea"/>
                    <a:cs typeface="Times New Roman" panose="02020603050405020304" pitchFamily="18" charset="0"/>
                  </a:rPr>
                  <a:t>Diminution subsides &amp; nouvelles taxes</a:t>
                </a:r>
                <a:endParaRPr lang="en-US" sz="2000" b="1" kern="1200">
                  <a:solidFill>
                    <a:srgbClr val="7F7F7F"/>
                  </a:solidFill>
                  <a:latin typeface="Franklin Gothic Book" panose="020B05030201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7961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LOGO_in_bw.png" descr="LOGO_in_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19" y="264877"/>
            <a:ext cx="1034261" cy="5264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10 vecteurs pour un développement durable.">
            <a:extLst>
              <a:ext uri="{FF2B5EF4-FFF2-40B4-BE49-F238E27FC236}">
                <a16:creationId xmlns:a16="http://schemas.microsoft.com/office/drawing/2014/main" id="{C6446125-95EE-E516-5D1F-17B1FAAE9C15}"/>
              </a:ext>
            </a:extLst>
          </p:cNvPr>
          <p:cNvSpPr txBox="1"/>
          <p:nvPr/>
        </p:nvSpPr>
        <p:spPr>
          <a:xfrm>
            <a:off x="1035410" y="1271242"/>
            <a:ext cx="10836789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148" tIns="41148" rIns="41148" bIns="41148" anchor="ctr">
            <a:no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FR" sz="6600" dirty="0"/>
              <a:t>Situation financière</a:t>
            </a:r>
          </a:p>
          <a:p>
            <a:r>
              <a:rPr lang="fr-FR" sz="6600" dirty="0"/>
              <a:t>in BW </a:t>
            </a:r>
          </a:p>
        </p:txBody>
      </p:sp>
      <p:pic>
        <p:nvPicPr>
          <p:cNvPr id="7" name="Image 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A6D44000-7B96-9291-206F-E07D1540D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t="18146" r="14599" b="19962"/>
          <a:stretch/>
        </p:blipFill>
        <p:spPr>
          <a:xfrm>
            <a:off x="1035410" y="310762"/>
            <a:ext cx="1058325" cy="623694"/>
          </a:xfrm>
          <a:prstGeom prst="rect">
            <a:avLst/>
          </a:prstGeom>
        </p:spPr>
      </p:pic>
      <p:pic>
        <p:nvPicPr>
          <p:cNvPr id="3" name="Image 2" descr="Une image contenant capture d’écran, dessin humoristique, Graphique, horloge&#10;&#10;Description générée automatiquement">
            <a:extLst>
              <a:ext uri="{FF2B5EF4-FFF2-40B4-BE49-F238E27FC236}">
                <a16:creationId xmlns:a16="http://schemas.microsoft.com/office/drawing/2014/main" id="{F9CCA2C9-CF50-0DDF-752B-52D86CF73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1" y="2358761"/>
            <a:ext cx="10423407" cy="7817555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7D68E61-BE70-81C4-9C15-F53115B61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576376"/>
              </p:ext>
            </p:extLst>
          </p:nvPr>
        </p:nvGraphicFramePr>
        <p:xfrm>
          <a:off x="7959419" y="3034889"/>
          <a:ext cx="5033637" cy="255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49693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/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10" name="10 vecteurs pour un développement durable.">
            <a:extLst>
              <a:ext uri="{FF2B5EF4-FFF2-40B4-BE49-F238E27FC236}">
                <a16:creationId xmlns:a16="http://schemas.microsoft.com/office/drawing/2014/main" id="{59904154-844B-ECC7-997D-32A167DABDA0}"/>
              </a:ext>
            </a:extLst>
          </p:cNvPr>
          <p:cNvSpPr txBox="1"/>
          <p:nvPr/>
        </p:nvSpPr>
        <p:spPr>
          <a:xfrm>
            <a:off x="1094869" y="1079744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4800" b="1">
                <a:latin typeface="Franklin Gothic Heavy" panose="020B0603020102020204" pitchFamily="34" charset="0"/>
              </a:rPr>
              <a:t>Déficit exceptionnel</a:t>
            </a:r>
            <a:endParaRPr sz="4800" b="1">
              <a:latin typeface="Franklin Gothic Heavy" panose="020B0603020102020204" pitchFamily="34" charset="0"/>
            </a:endParaRPr>
          </a:p>
        </p:txBody>
      </p:sp>
      <p:graphicFrame>
        <p:nvGraphicFramePr>
          <p:cNvPr id="14" name="ZoneTexte 8">
            <a:extLst>
              <a:ext uri="{FF2B5EF4-FFF2-40B4-BE49-F238E27FC236}">
                <a16:creationId xmlns:a16="http://schemas.microsoft.com/office/drawing/2014/main" id="{DC057189-0F0A-6B46-F344-BDA7BEDE38D6}"/>
              </a:ext>
            </a:extLst>
          </p:cNvPr>
          <p:cNvGraphicFramePr/>
          <p:nvPr/>
        </p:nvGraphicFramePr>
        <p:xfrm>
          <a:off x="347142" y="2369138"/>
          <a:ext cx="11047689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46677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">
            <a:extLst>
              <a:ext uri="{FF2B5EF4-FFF2-40B4-BE49-F238E27FC236}">
                <a16:creationId xmlns:a16="http://schemas.microsoft.com/office/drawing/2014/main" id="{2BB828C3-4455-CDA4-BDBE-C58A8C405F13}"/>
              </a:ext>
            </a:extLst>
          </p:cNvPr>
          <p:cNvSpPr/>
          <p:nvPr/>
        </p:nvSpPr>
        <p:spPr>
          <a:xfrm>
            <a:off x="-9851" y="-23648"/>
            <a:ext cx="12196803" cy="610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"/>
                </a:moveTo>
                <a:lnTo>
                  <a:pt x="0" y="5814"/>
                </a:lnTo>
                <a:lnTo>
                  <a:pt x="18582" y="0"/>
                </a:lnTo>
                <a:lnTo>
                  <a:pt x="21600" y="21600"/>
                </a:lnTo>
                <a:lnTo>
                  <a:pt x="21600" y="10"/>
                </a:lnTo>
                <a:lnTo>
                  <a:pt x="0" y="66"/>
                </a:lnTo>
                <a:close/>
              </a:path>
            </a:pathLst>
          </a:custGeom>
          <a:gradFill>
            <a:gsLst>
              <a:gs pos="0">
                <a:srgbClr val="F27DB2">
                  <a:alpha val="40000"/>
                </a:srgbClr>
              </a:gs>
              <a:gs pos="100000">
                <a:srgbClr val="1DB2C3"/>
              </a:gs>
            </a:gsLst>
            <a:lin ang="10885433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LOGO_in_bw.png" descr="LOGO_in_bw.png">
            <a:extLst>
              <a:ext uri="{FF2B5EF4-FFF2-40B4-BE49-F238E27FC236}">
                <a16:creationId xmlns:a16="http://schemas.microsoft.com/office/drawing/2014/main" id="{76F0F638-5898-7D6D-8E98-3A7CE70B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6" y="138750"/>
            <a:ext cx="1225101" cy="6236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3E1F4A5-6C5E-F3A8-42BA-B5972DBA2C19}"/>
              </a:ext>
            </a:extLst>
          </p:cNvPr>
          <p:cNvGraphicFramePr>
            <a:graphicFrameLocks/>
          </p:cNvGraphicFramePr>
          <p:nvPr/>
        </p:nvGraphicFramePr>
        <p:xfrm>
          <a:off x="201337" y="1222348"/>
          <a:ext cx="10462945" cy="538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1C52E23-9F19-451B-CC70-CC6084AF422B}"/>
              </a:ext>
            </a:extLst>
          </p:cNvPr>
          <p:cNvSpPr/>
          <p:nvPr/>
        </p:nvSpPr>
        <p:spPr>
          <a:xfrm>
            <a:off x="8608968" y="5694873"/>
            <a:ext cx="1806943" cy="7665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9E9A1F-E90C-F31E-9DC4-73C936A1A30D}"/>
              </a:ext>
            </a:extLst>
          </p:cNvPr>
          <p:cNvSpPr txBox="1"/>
          <p:nvPr/>
        </p:nvSpPr>
        <p:spPr>
          <a:xfrm>
            <a:off x="8608967" y="5489211"/>
            <a:ext cx="1806943" cy="11168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400" b="1" kern="1200">
                <a:solidFill>
                  <a:srgbClr val="00BAC3"/>
                </a:solidFill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Ecart 2021-2023</a:t>
            </a:r>
            <a:br>
              <a:rPr lang="fr-BE" sz="1400" b="1" kern="1200">
                <a:solidFill>
                  <a:srgbClr val="7F7F7F"/>
                </a:solidFill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fr-BE" sz="1400" b="1" kern="1200">
                <a:solidFill>
                  <a:srgbClr val="7F7F7F"/>
                </a:solidFill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+22 %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4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+7 %</a:t>
            </a:r>
          </a:p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BE" sz="14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+ 18 %</a:t>
            </a:r>
            <a:endParaRPr lang="en-US" sz="1400" b="1" kern="1200">
              <a:solidFill>
                <a:srgbClr val="7F7F7F"/>
              </a:solidFill>
              <a:latin typeface="Franklin Gothic Book" panose="020B05030201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8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">
            <a:extLst>
              <a:ext uri="{FF2B5EF4-FFF2-40B4-BE49-F238E27FC236}">
                <a16:creationId xmlns:a16="http://schemas.microsoft.com/office/drawing/2014/main" id="{2BB828C3-4455-CDA4-BDBE-C58A8C405F13}"/>
              </a:ext>
            </a:extLst>
          </p:cNvPr>
          <p:cNvSpPr/>
          <p:nvPr/>
        </p:nvSpPr>
        <p:spPr>
          <a:xfrm>
            <a:off x="-9851" y="-23648"/>
            <a:ext cx="12196803" cy="610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"/>
                </a:moveTo>
                <a:lnTo>
                  <a:pt x="0" y="5814"/>
                </a:lnTo>
                <a:lnTo>
                  <a:pt x="18582" y="0"/>
                </a:lnTo>
                <a:lnTo>
                  <a:pt x="21600" y="21600"/>
                </a:lnTo>
                <a:lnTo>
                  <a:pt x="21600" y="10"/>
                </a:lnTo>
                <a:lnTo>
                  <a:pt x="0" y="66"/>
                </a:lnTo>
                <a:close/>
              </a:path>
            </a:pathLst>
          </a:custGeom>
          <a:gradFill>
            <a:gsLst>
              <a:gs pos="0">
                <a:srgbClr val="F27DB2">
                  <a:alpha val="40000"/>
                </a:srgbClr>
              </a:gs>
              <a:gs pos="100000">
                <a:srgbClr val="1DB2C3"/>
              </a:gs>
            </a:gsLst>
            <a:lin ang="10885433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LOGO_in_bw.png" descr="LOGO_in_bw.png">
            <a:extLst>
              <a:ext uri="{FF2B5EF4-FFF2-40B4-BE49-F238E27FC236}">
                <a16:creationId xmlns:a16="http://schemas.microsoft.com/office/drawing/2014/main" id="{76F0F638-5898-7D6D-8E98-3A7CE70B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6" y="138750"/>
            <a:ext cx="1225101" cy="62363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phique 1">
                <a:extLst>
                  <a:ext uri="{FF2B5EF4-FFF2-40B4-BE49-F238E27FC236}">
                    <a16:creationId xmlns:a16="http://schemas.microsoft.com/office/drawing/2014/main" id="{58B46689-3AF9-4DEA-9A6D-0694C1902966}"/>
                  </a:ext>
                </a:extLst>
              </p:cNvPr>
              <p:cNvGraphicFramePr/>
              <p:nvPr/>
            </p:nvGraphicFramePr>
            <p:xfrm>
              <a:off x="822960" y="1359415"/>
              <a:ext cx="10220144" cy="56014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Graphique 1">
                <a:extLst>
                  <a:ext uri="{FF2B5EF4-FFF2-40B4-BE49-F238E27FC236}">
                    <a16:creationId xmlns:a16="http://schemas.microsoft.com/office/drawing/2014/main" id="{58B46689-3AF9-4DEA-9A6D-0694C19029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960" y="1359415"/>
                <a:ext cx="10220144" cy="56014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27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">
            <a:extLst>
              <a:ext uri="{FF2B5EF4-FFF2-40B4-BE49-F238E27FC236}">
                <a16:creationId xmlns:a16="http://schemas.microsoft.com/office/drawing/2014/main" id="{2BB828C3-4455-CDA4-BDBE-C58A8C405F13}"/>
              </a:ext>
            </a:extLst>
          </p:cNvPr>
          <p:cNvSpPr/>
          <p:nvPr/>
        </p:nvSpPr>
        <p:spPr>
          <a:xfrm>
            <a:off x="-9851" y="-23648"/>
            <a:ext cx="12196803" cy="610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"/>
                </a:moveTo>
                <a:lnTo>
                  <a:pt x="0" y="5814"/>
                </a:lnTo>
                <a:lnTo>
                  <a:pt x="18582" y="0"/>
                </a:lnTo>
                <a:lnTo>
                  <a:pt x="21600" y="21600"/>
                </a:lnTo>
                <a:lnTo>
                  <a:pt x="21600" y="10"/>
                </a:lnTo>
                <a:lnTo>
                  <a:pt x="0" y="66"/>
                </a:lnTo>
                <a:close/>
              </a:path>
            </a:pathLst>
          </a:custGeom>
          <a:gradFill>
            <a:gsLst>
              <a:gs pos="0">
                <a:srgbClr val="F27DB2">
                  <a:alpha val="40000"/>
                </a:srgbClr>
              </a:gs>
              <a:gs pos="100000">
                <a:srgbClr val="1DB2C3"/>
              </a:gs>
            </a:gsLst>
            <a:lin ang="10885433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LOGO_in_bw.png" descr="LOGO_in_bw.png">
            <a:extLst>
              <a:ext uri="{FF2B5EF4-FFF2-40B4-BE49-F238E27FC236}">
                <a16:creationId xmlns:a16="http://schemas.microsoft.com/office/drawing/2014/main" id="{76F0F638-5898-7D6D-8E98-3A7CE70B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6" y="138750"/>
            <a:ext cx="1225101" cy="6236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73BC9481-D7A4-F6AC-A115-23813158C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225" y="2624138"/>
          <a:ext cx="1029017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043089" imgH="2506830" progId="Excel.Sheet.12">
                  <p:embed/>
                </p:oleObj>
              </mc:Choice>
              <mc:Fallback>
                <p:oleObj name="Worksheet" r:id="rId4" imgW="10043089" imgH="2506830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73BC9481-D7A4-F6AC-A115-23813158C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225" y="2624138"/>
                        <a:ext cx="10290175" cy="256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580F4AD-9307-B181-19D1-9441498E04E2}"/>
              </a:ext>
            </a:extLst>
          </p:cNvPr>
          <p:cNvSpPr txBox="1"/>
          <p:nvPr/>
        </p:nvSpPr>
        <p:spPr>
          <a:xfrm>
            <a:off x="2432123" y="1574852"/>
            <a:ext cx="9591675" cy="113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BE" sz="3000" b="1">
                <a:solidFill>
                  <a:srgbClr val="00BAC3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Dette des communes envers in BW</a:t>
            </a:r>
          </a:p>
          <a:p>
            <a:pPr marL="536575" indent="-536575">
              <a:lnSpc>
                <a:spcPct val="115000"/>
              </a:lnSpc>
              <a:spcAft>
                <a:spcPts val="800"/>
              </a:spcAft>
              <a:tabLst>
                <a:tab pos="631825" algn="l"/>
              </a:tabLst>
            </a:pPr>
            <a:endParaRPr lang="fr-BE" sz="2500" b="1" kern="100">
              <a:solidFill>
                <a:srgbClr val="F27DB2"/>
              </a:solidFill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/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B0A111-0D82-E096-B13C-7FDE8D21DFFB}"/>
              </a:ext>
            </a:extLst>
          </p:cNvPr>
          <p:cNvSpPr txBox="1"/>
          <p:nvPr/>
        </p:nvSpPr>
        <p:spPr>
          <a:xfrm>
            <a:off x="476196" y="3258791"/>
            <a:ext cx="11239607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Réduction de la fréquence des collectes des déchets résiduels (10€/</a:t>
            </a:r>
            <a:r>
              <a:rPr lang="fr-BE" sz="2400" dirty="0" err="1">
                <a:solidFill>
                  <a:srgbClr val="7F7F7F"/>
                </a:solidFill>
                <a:latin typeface="Franklin Gothic Book"/>
                <a:cs typeface="Times New Roman"/>
              </a:rPr>
              <a:t>hab</a:t>
            </a: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/an)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Cogénération du bois des recyparcs (2027)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Optimisation des flux de transport.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Généralisation des espaces récup/ développement des ressourceries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Contrôle d’accès dans les recyparcs (2025)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7F7F7F"/>
                </a:solidFill>
                <a:latin typeface="Franklin Gothic Book"/>
                <a:cs typeface="Times New Roman"/>
              </a:rPr>
              <a:t>...</a:t>
            </a:r>
          </a:p>
          <a:p>
            <a:pPr marL="457200" indent="-457200" fontAlgn="ctr">
              <a:buFont typeface="Wingdings" panose="05000000000000000000" pitchFamily="2" charset="2"/>
              <a:buChar char="ü"/>
            </a:pPr>
            <a:endParaRPr lang="fr-BE" sz="1600" dirty="0">
              <a:solidFill>
                <a:srgbClr val="7F7F7F"/>
              </a:solidFill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BE" sz="2000" dirty="0">
              <a:solidFill>
                <a:srgbClr val="7F7F7F"/>
              </a:solidFill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10 vecteurs pour un développement durable.">
            <a:extLst>
              <a:ext uri="{FF2B5EF4-FFF2-40B4-BE49-F238E27FC236}">
                <a16:creationId xmlns:a16="http://schemas.microsoft.com/office/drawing/2014/main" id="{59904154-844B-ECC7-997D-32A167DABDA0}"/>
              </a:ext>
            </a:extLst>
          </p:cNvPr>
          <p:cNvSpPr txBox="1"/>
          <p:nvPr/>
        </p:nvSpPr>
        <p:spPr>
          <a:xfrm>
            <a:off x="1500554" y="842485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4800" b="1" dirty="0">
                <a:latin typeface="Franklin Gothic Heavy" panose="020B0603020102020204" pitchFamily="34" charset="0"/>
              </a:rPr>
              <a:t>Maitrise des coûts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A3B5B7-8B28-39E9-81D2-96B4629A249F}"/>
              </a:ext>
            </a:extLst>
          </p:cNvPr>
          <p:cNvSpPr txBox="1"/>
          <p:nvPr/>
        </p:nvSpPr>
        <p:spPr>
          <a:xfrm>
            <a:off x="1951009" y="2094284"/>
            <a:ext cx="8581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3200" b="1" dirty="0">
                <a:solidFill>
                  <a:srgbClr val="00BAC3"/>
                </a:solidFill>
                <a:latin typeface="Franklin Gothic Book" panose="020B0503020102020204" pitchFamily="34" charset="0"/>
              </a:rPr>
              <a:t>Initiatives déjà prises pour contenir les coûts 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177363048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/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pic>
        <p:nvPicPr>
          <p:cNvPr id="22" name="Image 21" descr="Une image contenant capture d’écran, ligne, Rectangle, Graphique&#10;&#10;Description générée automatiquement">
            <a:extLst>
              <a:ext uri="{FF2B5EF4-FFF2-40B4-BE49-F238E27FC236}">
                <a16:creationId xmlns:a16="http://schemas.microsoft.com/office/drawing/2014/main" id="{B5A76313-9F7A-0AFD-1C93-75BD05766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5" y="1587062"/>
            <a:ext cx="3246474" cy="552844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10" name="10 vecteurs pour un développement durable.">
            <a:extLst>
              <a:ext uri="{FF2B5EF4-FFF2-40B4-BE49-F238E27FC236}">
                <a16:creationId xmlns:a16="http://schemas.microsoft.com/office/drawing/2014/main" id="{2E77AE78-07AF-E1A0-D513-26FCB62AFF6E}"/>
              </a:ext>
            </a:extLst>
          </p:cNvPr>
          <p:cNvSpPr txBox="1"/>
          <p:nvPr/>
        </p:nvSpPr>
        <p:spPr>
          <a:xfrm>
            <a:off x="1200935" y="1431578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4800" b="1">
                <a:latin typeface="Franklin Gothic Heavy" panose="020B0603020102020204" pitchFamily="34" charset="0"/>
              </a:rPr>
              <a:t>Rétablir l’équilibre financier </a:t>
            </a:r>
            <a:endParaRPr sz="4800" b="1">
              <a:latin typeface="Franklin Gothic Heavy" panose="020B0603020102020204" pitchFamily="34" charset="0"/>
            </a:endParaRPr>
          </a:p>
        </p:txBody>
      </p:sp>
      <p:pic>
        <p:nvPicPr>
          <p:cNvPr id="16" name="Image 1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ACF1DFA-A3CC-F877-7C71-708C92924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62" y="2385847"/>
            <a:ext cx="5655684" cy="42417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D5572AC-4A36-D221-21D6-5E719B9246BA}"/>
              </a:ext>
            </a:extLst>
          </p:cNvPr>
          <p:cNvSpPr txBox="1"/>
          <p:nvPr/>
        </p:nvSpPr>
        <p:spPr>
          <a:xfrm>
            <a:off x="570667" y="3997730"/>
            <a:ext cx="3404755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32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Apurer la dette accumulée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r-BE" sz="16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fr-BE" sz="2000">
              <a:solidFill>
                <a:srgbClr val="7F7F7F"/>
              </a:solidFill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9721657-3E87-2966-A87B-6FD81DC40E5A}"/>
              </a:ext>
            </a:extLst>
          </p:cNvPr>
          <p:cNvSpPr txBox="1">
            <a:spLocks/>
          </p:cNvSpPr>
          <p:nvPr/>
        </p:nvSpPr>
        <p:spPr>
          <a:xfrm>
            <a:off x="-504825" y="3608347"/>
            <a:ext cx="8540262" cy="130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41148" tIns="41148" rIns="41148" bIns="41148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1147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822952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23442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64590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057383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46885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880336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291814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fr-BE" sz="7000" b="1">
                <a:solidFill>
                  <a:srgbClr val="FFFFFF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22E7C1A-5729-49BF-AD40-49EF9F15E5AD}"/>
              </a:ext>
            </a:extLst>
          </p:cNvPr>
          <p:cNvSpPr txBox="1">
            <a:spLocks/>
          </p:cNvSpPr>
          <p:nvPr/>
        </p:nvSpPr>
        <p:spPr>
          <a:xfrm>
            <a:off x="1686202" y="3608347"/>
            <a:ext cx="8540262" cy="130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41148" tIns="41148" rIns="41148" bIns="41148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1147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822952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23442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64590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057383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46885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880336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291814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fr-BE" sz="7000" b="1">
                <a:solidFill>
                  <a:srgbClr val="FFFFFF"/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7BBD70-5FC6-B258-35C8-4E523BDBCDD2}"/>
              </a:ext>
            </a:extLst>
          </p:cNvPr>
          <p:cNvSpPr txBox="1"/>
          <p:nvPr/>
        </p:nvSpPr>
        <p:spPr>
          <a:xfrm>
            <a:off x="7023191" y="3387161"/>
            <a:ext cx="4002744" cy="2431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r-BE" sz="32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32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Retrouver un équilibre financier structurel </a:t>
            </a:r>
            <a:b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fr-BE" sz="20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r-BE" sz="16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fr-BE" sz="2000">
              <a:solidFill>
                <a:srgbClr val="7F7F7F"/>
              </a:solidFill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 19" descr="Une image contenant capture d’écran, Rectangle, ligne, noir&#10;&#10;Description générée automatiquement">
            <a:extLst>
              <a:ext uri="{FF2B5EF4-FFF2-40B4-BE49-F238E27FC236}">
                <a16:creationId xmlns:a16="http://schemas.microsoft.com/office/drawing/2014/main" id="{E7E51B6B-3208-DB6E-22AA-841297780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78" y="1597572"/>
            <a:ext cx="4879650" cy="55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01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51869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6223687"/>
            <a:ext cx="5510463" cy="634313"/>
            <a:chOff x="0" y="0"/>
            <a:chExt cx="11020926" cy="1268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Une image contenant Graphique, Police, graphisme, logo  Description générée automatiquement"/>
          <p:cNvSpPr/>
          <p:nvPr/>
        </p:nvSpPr>
        <p:spPr>
          <a:xfrm>
            <a:off x="156638" y="62106"/>
            <a:ext cx="1131732" cy="755854"/>
          </a:xfrm>
          <a:custGeom>
            <a:avLst/>
            <a:gdLst/>
            <a:ahLst/>
            <a:cxnLst/>
            <a:rect l="l" t="t" r="r" b="b"/>
            <a:pathLst>
              <a:path w="1587488" h="935541">
                <a:moveTo>
                  <a:pt x="0" y="0"/>
                </a:moveTo>
                <a:lnTo>
                  <a:pt x="1587488" y="0"/>
                </a:lnTo>
                <a:lnTo>
                  <a:pt x="1587488" y="935541"/>
                </a:lnTo>
                <a:lnTo>
                  <a:pt x="0" y="93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90" t="-29318" r="-20599" b="-32252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>
            <a:off x="8032937" y="3136588"/>
            <a:ext cx="6583597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8" name="AutoShape 8"/>
          <p:cNvSpPr/>
          <p:nvPr/>
        </p:nvSpPr>
        <p:spPr>
          <a:xfrm rot="-2043074">
            <a:off x="6618154" y="5143500"/>
            <a:ext cx="6146615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215A71-5603-5386-BBA3-8E215507656B}"/>
              </a:ext>
            </a:extLst>
          </p:cNvPr>
          <p:cNvSpPr txBox="1">
            <a:spLocks/>
          </p:cNvSpPr>
          <p:nvPr/>
        </p:nvSpPr>
        <p:spPr>
          <a:xfrm>
            <a:off x="842805" y="25277"/>
            <a:ext cx="8540262" cy="130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41148" tIns="41148" rIns="41148" bIns="41148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1147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822952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23442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64590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057383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46885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880336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291814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fr-BE" sz="4200" b="1" dirty="0">
                <a:solidFill>
                  <a:srgbClr val="00BAC3"/>
                </a:solidFill>
                <a:latin typeface="Franklin Gothic Book" panose="020B0503020102020204" pitchFamily="34" charset="0"/>
              </a:rPr>
              <a:t>1. Apurer la dette accumulée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F052B0-2DC8-7116-5337-16BB86559C67}"/>
              </a:ext>
            </a:extLst>
          </p:cNvPr>
          <p:cNvSpPr txBox="1"/>
          <p:nvPr/>
        </p:nvSpPr>
        <p:spPr>
          <a:xfrm>
            <a:off x="1206718" y="1837127"/>
            <a:ext cx="11312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20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Répartition des coûts selon les services utilisés par chaque commune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16105F-7D74-AF2E-47B0-84E0F6B6CC16}"/>
              </a:ext>
            </a:extLst>
          </p:cNvPr>
          <p:cNvSpPr txBox="1"/>
          <p:nvPr/>
        </p:nvSpPr>
        <p:spPr>
          <a:xfrm>
            <a:off x="2042170" y="6098325"/>
            <a:ext cx="10823626" cy="356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fr-BE" sz="20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635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b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b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fr-BE" sz="20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635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fr-BE" sz="20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635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fr-BE" sz="20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635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fr-BE" sz="200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635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BE" sz="20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Augmentation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moyenne de </a:t>
            </a:r>
            <a:r>
              <a:rPr lang="fr-BE" sz="20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1,76 €/an/</a:t>
            </a:r>
            <a:r>
              <a:rPr lang="fr-BE" sz="2000" b="1" err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hab</a:t>
            </a:r>
            <a:r>
              <a:rPr lang="fr-BE" sz="20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pendant </a:t>
            </a:r>
            <a:r>
              <a:rPr lang="fr-BE" sz="2000" b="1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6 ans 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(2025-2030</a:t>
            </a:r>
            <a:r>
              <a:rPr lang="fr-BE" sz="3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Image 18" descr="Une image contenant capture d’écran, ligne, Rectangle, diagramme&#10;&#10;Description générée automatiquement">
            <a:extLst>
              <a:ext uri="{FF2B5EF4-FFF2-40B4-BE49-F238E27FC236}">
                <a16:creationId xmlns:a16="http://schemas.microsoft.com/office/drawing/2014/main" id="{841C982D-5E3F-A887-E0D6-BFA9C40A8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62" y="1904105"/>
            <a:ext cx="7972005" cy="59790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8C0CB05-582B-85F2-60F1-33072C1E1439}"/>
              </a:ext>
            </a:extLst>
          </p:cNvPr>
          <p:cNvSpPr txBox="1"/>
          <p:nvPr/>
        </p:nvSpPr>
        <p:spPr>
          <a:xfrm>
            <a:off x="3107061" y="4606918"/>
            <a:ext cx="4141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900" b="1" err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Recyparc</a:t>
            </a:r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selon le nombre d'habitants des </a:t>
            </a:r>
          </a:p>
          <a:p>
            <a:pPr algn="ctr"/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communes bénéficiaires</a:t>
            </a:r>
            <a:endParaRPr lang="fr-BE" sz="1900">
              <a:solidFill>
                <a:srgbClr val="FFFFFF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F0E4613-1AFD-0B13-598A-CD96704BBF7C}"/>
              </a:ext>
            </a:extLst>
          </p:cNvPr>
          <p:cNvSpPr txBox="1"/>
          <p:nvPr/>
        </p:nvSpPr>
        <p:spPr>
          <a:xfrm>
            <a:off x="8008402" y="2701101"/>
            <a:ext cx="188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0,50 €</a:t>
            </a:r>
          </a:p>
          <a:p>
            <a:r>
              <a:rPr lang="fr-BE" sz="18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/</a:t>
            </a:r>
            <a:r>
              <a:rPr lang="fr-BE" sz="1800" b="1" err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hab</a:t>
            </a:r>
            <a:endParaRPr lang="fr-BE" b="1">
              <a:solidFill>
                <a:srgbClr val="FFFFFF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818150-C737-78E3-DF57-D6A33E68C9A8}"/>
              </a:ext>
            </a:extLst>
          </p:cNvPr>
          <p:cNvSpPr txBox="1"/>
          <p:nvPr/>
        </p:nvSpPr>
        <p:spPr>
          <a:xfrm>
            <a:off x="3161795" y="3562204"/>
            <a:ext cx="4141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9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Traitement </a:t>
            </a:r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selon les quantités de déchets traitées (2020-2023)</a:t>
            </a:r>
            <a:endParaRPr lang="fr-BE" sz="1900">
              <a:solidFill>
                <a:srgbClr val="FFFFFF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5727402-8A1C-3EA8-55CE-68BED66AFEAC}"/>
              </a:ext>
            </a:extLst>
          </p:cNvPr>
          <p:cNvSpPr txBox="1"/>
          <p:nvPr/>
        </p:nvSpPr>
        <p:spPr>
          <a:xfrm>
            <a:off x="3083118" y="2537085"/>
            <a:ext cx="4141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9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Collectes en porte-à-porte </a:t>
            </a:r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fr-BE" sz="19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selon le nombre d'habitants des communes bénéficiaires</a:t>
            </a:r>
            <a:endParaRPr lang="fr-BE" sz="1900">
              <a:solidFill>
                <a:srgbClr val="FFFFFF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F4E55B-46FE-B8BB-8544-889DF4C2B123}"/>
              </a:ext>
            </a:extLst>
          </p:cNvPr>
          <p:cNvSpPr txBox="1"/>
          <p:nvPr/>
        </p:nvSpPr>
        <p:spPr>
          <a:xfrm>
            <a:off x="8032345" y="3732780"/>
            <a:ext cx="188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0,41 €</a:t>
            </a:r>
          </a:p>
          <a:p>
            <a:r>
              <a:rPr lang="fr-BE" sz="1800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/</a:t>
            </a:r>
            <a:r>
              <a:rPr lang="fr-BE" sz="1800" b="1" err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hab</a:t>
            </a:r>
            <a:endParaRPr lang="fr-BE" b="1">
              <a:solidFill>
                <a:srgbClr val="FFFFFF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2CDCEE4-D2ED-0A78-C731-27C31429964F}"/>
              </a:ext>
            </a:extLst>
          </p:cNvPr>
          <p:cNvSpPr txBox="1"/>
          <p:nvPr/>
        </p:nvSpPr>
        <p:spPr>
          <a:xfrm>
            <a:off x="8032345" y="4748529"/>
            <a:ext cx="188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0,85 €</a:t>
            </a:r>
          </a:p>
          <a:p>
            <a:r>
              <a:rPr lang="fr-BE" sz="18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/</a:t>
            </a:r>
            <a:r>
              <a:rPr lang="fr-BE" sz="1800" b="1" err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hab</a:t>
            </a:r>
            <a:endParaRPr lang="fr-BE" b="1">
              <a:solidFill>
                <a:srgbClr val="FFFF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818C49-B915-8F2E-090E-5E1D2B2932FC}"/>
              </a:ext>
            </a:extLst>
          </p:cNvPr>
          <p:cNvSpPr txBox="1"/>
          <p:nvPr/>
        </p:nvSpPr>
        <p:spPr>
          <a:xfrm>
            <a:off x="1005319" y="5870995"/>
            <a:ext cx="7972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BE" sz="1800" b="1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Augmentation</a:t>
            </a:r>
            <a:r>
              <a:rPr lang="fr-BE" sz="18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moyenne de </a:t>
            </a:r>
            <a:r>
              <a:rPr lang="fr-BE" sz="1800" b="1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1,76 €/an/</a:t>
            </a:r>
            <a:r>
              <a:rPr lang="fr-BE" sz="1800" b="1" err="1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hab</a:t>
            </a:r>
            <a:r>
              <a:rPr lang="fr-BE" sz="1800" b="1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fr-BE" sz="18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pendant </a:t>
            </a:r>
            <a:r>
              <a:rPr lang="fr-BE" sz="1800" b="1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6 ans </a:t>
            </a:r>
            <a:r>
              <a:rPr lang="fr-BE" sz="18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(2025-2030)</a:t>
            </a:r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27BFB6A-3333-1E47-88F5-7A6BDCBBD5DE}"/>
              </a:ext>
            </a:extLst>
          </p:cNvPr>
          <p:cNvSpPr txBox="1"/>
          <p:nvPr/>
        </p:nvSpPr>
        <p:spPr>
          <a:xfrm>
            <a:off x="925227" y="1101957"/>
            <a:ext cx="11312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r-BE" sz="3200" b="1" dirty="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1.1 : Dette </a:t>
            </a:r>
            <a:r>
              <a:rPr lang="fr-BE" sz="3000" b="1" dirty="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2020-2023</a:t>
            </a:r>
            <a:endParaRPr lang="fr-BE" sz="3000" dirty="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AA1C7-754A-7C7C-1C68-5F48B9C7F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FB9B26F-CEAD-9095-01C7-7AD3C59BD541}"/>
              </a:ext>
            </a:extLst>
          </p:cNvPr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3A95184F-87DD-F15A-71E2-D36EFCE309CF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2BAA3F3-17E4-B7BE-7531-69ACC6C337D9}"/>
              </a:ext>
            </a:extLst>
          </p:cNvPr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CF8B62-B09B-A943-CD2E-D6855AC818CF}"/>
                </a:ext>
              </a:extLst>
            </p:cNvPr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>
            <a:extLst>
              <a:ext uri="{FF2B5EF4-FFF2-40B4-BE49-F238E27FC236}">
                <a16:creationId xmlns:a16="http://schemas.microsoft.com/office/drawing/2014/main" id="{82CD7D99-C288-EB05-61E3-4973D2AD43DE}"/>
              </a:ext>
            </a:extLst>
          </p:cNvPr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1314A59-54F9-C29F-26E3-67918C47450F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6F6CDD50-BF69-2745-377B-BFBC5BD0BA77}"/>
              </a:ext>
            </a:extLst>
          </p:cNvPr>
          <p:cNvSpPr txBox="1"/>
          <p:nvPr/>
        </p:nvSpPr>
        <p:spPr>
          <a:xfrm>
            <a:off x="1591278" y="1576786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5400" b="1" dirty="0">
                <a:latin typeface="Franklin Gothic Heavy" panose="020B0603020102020204" pitchFamily="34" charset="0"/>
              </a:rPr>
              <a:t>in BW en très bref</a:t>
            </a:r>
            <a:endParaRPr sz="5400" b="1" dirty="0">
              <a:latin typeface="Franklin Gothic Heavy" panose="020B06030201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215EB09-53BD-623B-E632-4255B7D96F1D}"/>
              </a:ext>
            </a:extLst>
          </p:cNvPr>
          <p:cNvSpPr txBox="1"/>
          <p:nvPr/>
        </p:nvSpPr>
        <p:spPr>
          <a:xfrm>
            <a:off x="3411960" y="3232182"/>
            <a:ext cx="5231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7F7F7F"/>
                </a:solidFill>
                <a:latin typeface="Franklin Gothic Book"/>
                <a:cs typeface="Times New Roman"/>
              </a:rPr>
              <a:t>Laurent Dauge, Directeur général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6E4E4E-2E8E-BA0A-F133-A0051E450446}"/>
              </a:ext>
            </a:extLst>
          </p:cNvPr>
          <p:cNvSpPr txBox="1"/>
          <p:nvPr/>
        </p:nvSpPr>
        <p:spPr>
          <a:xfrm>
            <a:off x="4952253" y="4479135"/>
            <a:ext cx="215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dirty="0">
                <a:solidFill>
                  <a:srgbClr val="7F7F7F"/>
                </a:solidFill>
                <a:latin typeface="Franklin Gothic Book"/>
                <a:cs typeface="Times New Roman"/>
              </a:rPr>
              <a:t>067/21.71.11</a:t>
            </a:r>
          </a:p>
          <a:p>
            <a:pPr algn="ctr"/>
            <a:r>
              <a:rPr lang="fr-BE" sz="2000" dirty="0">
                <a:solidFill>
                  <a:srgbClr val="7F7F7F"/>
                </a:solidFill>
                <a:latin typeface="Franklin Gothic Book"/>
                <a:cs typeface="Times New Roman"/>
              </a:rPr>
              <a:t>direction@inbw.be</a:t>
            </a:r>
          </a:p>
        </p:txBody>
      </p:sp>
    </p:spTree>
    <p:extLst>
      <p:ext uri="{BB962C8B-B14F-4D97-AF65-F5344CB8AC3E}">
        <p14:creationId xmlns:p14="http://schemas.microsoft.com/office/powerpoint/2010/main" val="105289862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51869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6223687"/>
            <a:ext cx="5510463" cy="634313"/>
            <a:chOff x="0" y="0"/>
            <a:chExt cx="11020926" cy="1268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Une image contenant Graphique, Police, graphisme, logo  Description générée automatiquement"/>
          <p:cNvSpPr/>
          <p:nvPr/>
        </p:nvSpPr>
        <p:spPr>
          <a:xfrm>
            <a:off x="156638" y="62106"/>
            <a:ext cx="1131732" cy="755854"/>
          </a:xfrm>
          <a:custGeom>
            <a:avLst/>
            <a:gdLst/>
            <a:ahLst/>
            <a:cxnLst/>
            <a:rect l="l" t="t" r="r" b="b"/>
            <a:pathLst>
              <a:path w="1587488" h="935541">
                <a:moveTo>
                  <a:pt x="0" y="0"/>
                </a:moveTo>
                <a:lnTo>
                  <a:pt x="1587488" y="0"/>
                </a:lnTo>
                <a:lnTo>
                  <a:pt x="1587488" y="935541"/>
                </a:lnTo>
                <a:lnTo>
                  <a:pt x="0" y="93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90" t="-29318" r="-20599" b="-32252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>
            <a:off x="8032937" y="3136588"/>
            <a:ext cx="6583597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8" name="AutoShape 8"/>
          <p:cNvSpPr/>
          <p:nvPr/>
        </p:nvSpPr>
        <p:spPr>
          <a:xfrm rot="-2043074">
            <a:off x="7130021" y="5162507"/>
            <a:ext cx="6146615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215A71-5603-5386-BBA3-8E215507656B}"/>
              </a:ext>
            </a:extLst>
          </p:cNvPr>
          <p:cNvSpPr txBox="1">
            <a:spLocks/>
          </p:cNvSpPr>
          <p:nvPr/>
        </p:nvSpPr>
        <p:spPr>
          <a:xfrm>
            <a:off x="722504" y="262159"/>
            <a:ext cx="8540262" cy="130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41148" tIns="41148" rIns="41148" bIns="41148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1147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822952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23442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64590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057383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46885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880336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291814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fr-BE" sz="4200" b="1">
                <a:solidFill>
                  <a:srgbClr val="00BAC3"/>
                </a:solidFill>
                <a:latin typeface="Franklin Gothic Book" panose="020B0503020102020204" pitchFamily="34" charset="0"/>
              </a:rPr>
              <a:t>1. Apurer la dette accumulée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F052B0-2DC8-7116-5337-16BB86559C67}"/>
              </a:ext>
            </a:extLst>
          </p:cNvPr>
          <p:cNvSpPr txBox="1"/>
          <p:nvPr/>
        </p:nvSpPr>
        <p:spPr>
          <a:xfrm>
            <a:off x="925227" y="1369685"/>
            <a:ext cx="1131258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fr-BE" sz="3200" b="1">
                <a:solidFill>
                  <a:srgbClr val="7F7F7F"/>
                </a:solidFill>
                <a:latin typeface="Franklin Gothic Book"/>
                <a:cs typeface="Times New Roman"/>
              </a:rPr>
              <a:t>1.2 : Dette 2</a:t>
            </a:r>
            <a:r>
              <a:rPr lang="fr-BE" sz="3000" b="1">
                <a:solidFill>
                  <a:srgbClr val="7F7F7F"/>
                </a:solidFill>
                <a:latin typeface="Franklin Gothic Book"/>
                <a:cs typeface="Times New Roman"/>
              </a:rPr>
              <a:t>024 estimée (30/06/2024)</a:t>
            </a:r>
            <a:endParaRPr lang="fr-BE" sz="3000">
              <a:solidFill>
                <a:srgbClr val="7F7F7F"/>
              </a:solidFill>
              <a:latin typeface="Franklin Gothic Book"/>
              <a:cs typeface="Times New Roman"/>
            </a:endParaRPr>
          </a:p>
        </p:txBody>
      </p:sp>
      <p:pic>
        <p:nvPicPr>
          <p:cNvPr id="15" name="Image 14" descr="Une image contenant capture d’écran, texte, Graphique, graphisme&#10;&#10;Description générée automatiquement">
            <a:extLst>
              <a:ext uri="{FF2B5EF4-FFF2-40B4-BE49-F238E27FC236}">
                <a16:creationId xmlns:a16="http://schemas.microsoft.com/office/drawing/2014/main" id="{F5E373B4-17D9-D163-FF32-83D75B7CC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" y="1620681"/>
            <a:ext cx="5732787" cy="429959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9AD91C2-1B44-2166-B7CC-776A929C29B4}"/>
              </a:ext>
            </a:extLst>
          </p:cNvPr>
          <p:cNvSpPr txBox="1"/>
          <p:nvPr/>
        </p:nvSpPr>
        <p:spPr>
          <a:xfrm>
            <a:off x="722655" y="5736015"/>
            <a:ext cx="11515157" cy="8733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3525">
              <a:lnSpc>
                <a:spcPct val="115000"/>
              </a:lnSpc>
              <a:spcAft>
                <a:spcPts val="800"/>
              </a:spcAft>
              <a:defRPr/>
            </a:pP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fr-BE" sz="2000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Augmentation</a:t>
            </a:r>
            <a:r>
              <a:rPr lang="fr-BE" sz="2000">
                <a:solidFill>
                  <a:srgbClr val="47B04D"/>
                </a:solidFill>
                <a:latin typeface="Franklin Gothic Book"/>
                <a:cs typeface="Times New Roman"/>
              </a:rPr>
              <a:t> 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moyenne </a:t>
            </a:r>
            <a:r>
              <a:rPr lang="fr-BE" sz="2000" u="sng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estimée 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de </a:t>
            </a:r>
            <a:r>
              <a:rPr lang="fr-BE" sz="2000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1,35 €/an/</a:t>
            </a:r>
            <a:r>
              <a:rPr lang="fr-BE" sz="2000" err="1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hab</a:t>
            </a:r>
            <a:r>
              <a:rPr lang="fr-BE" sz="2000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pendant </a:t>
            </a:r>
            <a:r>
              <a:rPr lang="fr-BE" sz="2000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5 ans </a:t>
            </a:r>
          </a:p>
          <a:p>
            <a:pPr marL="263525">
              <a:lnSpc>
                <a:spcPct val="115000"/>
              </a:lnSpc>
              <a:spcAft>
                <a:spcPts val="800"/>
              </a:spcAft>
              <a:defRPr/>
            </a:pPr>
            <a:r>
              <a:rPr lang="fr-BE" sz="2000">
                <a:solidFill>
                  <a:srgbClr val="F27DB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fr-BE" sz="200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(2026-2030)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E672EA-CC2A-54AF-7AE4-0D09241EA0F2}"/>
              </a:ext>
            </a:extLst>
          </p:cNvPr>
          <p:cNvSpPr txBox="1"/>
          <p:nvPr/>
        </p:nvSpPr>
        <p:spPr>
          <a:xfrm>
            <a:off x="2270235" y="2288864"/>
            <a:ext cx="2568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>
                <a:solidFill>
                  <a:srgbClr val="FFFFFF"/>
                </a:solidFill>
                <a:latin typeface="Franklin Gothic Book" panose="020B0503020102020204" pitchFamily="34" charset="0"/>
              </a:rPr>
              <a:t>-772.439 €</a:t>
            </a:r>
          </a:p>
          <a:p>
            <a:endParaRPr lang="fr-BE" sz="3000" b="1">
              <a:solidFill>
                <a:srgbClr val="FFFFF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05048F1-43C7-EB88-82EF-0E46140DDECF}"/>
              </a:ext>
            </a:extLst>
          </p:cNvPr>
          <p:cNvSpPr txBox="1"/>
          <p:nvPr/>
        </p:nvSpPr>
        <p:spPr>
          <a:xfrm>
            <a:off x="2049147" y="4686285"/>
            <a:ext cx="25685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rgbClr val="FFFFFF"/>
                </a:solidFill>
                <a:latin typeface="Franklin Gothic Book" panose="020B0503020102020204" pitchFamily="34" charset="0"/>
              </a:rPr>
              <a:t>- </a:t>
            </a:r>
            <a:r>
              <a:rPr lang="fr-FR" sz="3000">
                <a:solidFill>
                  <a:srgbClr val="FFFFFF"/>
                </a:solidFill>
                <a:latin typeface="Franklin Gothic Book" panose="020B0503020102020204" pitchFamily="34" charset="0"/>
              </a:rPr>
              <a:t>1.241.551</a:t>
            </a:r>
            <a:r>
              <a:rPr lang="fr-FR" sz="3200">
                <a:solidFill>
                  <a:srgbClr val="FFFFFF"/>
                </a:solidFill>
                <a:latin typeface="Franklin Gothic Book" panose="020B0503020102020204" pitchFamily="34" charset="0"/>
              </a:rPr>
              <a:t> €</a:t>
            </a:r>
          </a:p>
          <a:p>
            <a:endParaRPr lang="fr-BE" sz="3000" b="1">
              <a:solidFill>
                <a:srgbClr val="FFFFF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BB4A85-A5B4-0192-C442-469E43845B77}"/>
              </a:ext>
            </a:extLst>
          </p:cNvPr>
          <p:cNvSpPr txBox="1"/>
          <p:nvPr/>
        </p:nvSpPr>
        <p:spPr>
          <a:xfrm>
            <a:off x="2053127" y="3521571"/>
            <a:ext cx="25685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fr-FR" sz="3200" b="0" i="0" u="none" strike="noStrike" noProof="0">
                <a:solidFill>
                  <a:srgbClr val="FFFFFF"/>
                </a:solidFill>
                <a:latin typeface="Franklin Gothic Book" panose="020B0503020102020204" pitchFamily="34" charset="0"/>
              </a:rPr>
              <a:t>-985.616 €</a:t>
            </a:r>
            <a:endParaRPr lang="fr-FR" sz="3200">
              <a:solidFill>
                <a:srgbClr val="FFFFFF"/>
              </a:solidFill>
              <a:latin typeface="Franklin Gothic Book" panose="020B0503020102020204" pitchFamily="34" charset="0"/>
            </a:endParaRPr>
          </a:p>
          <a:p>
            <a:endParaRPr lang="fr-BE" sz="3000" b="1">
              <a:solidFill>
                <a:srgbClr val="FFFFF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7DA5F52-97F0-DD6E-D751-5249A083D347}"/>
              </a:ext>
            </a:extLst>
          </p:cNvPr>
          <p:cNvSpPr txBox="1"/>
          <p:nvPr/>
        </p:nvSpPr>
        <p:spPr>
          <a:xfrm>
            <a:off x="6458902" y="3302922"/>
            <a:ext cx="174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latin typeface="Franklin Gothic Book" panose="020B0503020102020204" pitchFamily="34" charset="0"/>
              </a:rPr>
              <a:t>353.751</a:t>
            </a:r>
          </a:p>
          <a:p>
            <a:endParaRPr lang="fr-BE" sz="3000" b="1">
              <a:solidFill>
                <a:srgbClr val="FFFFF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7D7933E-3C73-1936-EEDF-BE468DFF6373}"/>
              </a:ext>
            </a:extLst>
          </p:cNvPr>
          <p:cNvSpPr txBox="1"/>
          <p:nvPr/>
        </p:nvSpPr>
        <p:spPr>
          <a:xfrm>
            <a:off x="8151132" y="3351968"/>
            <a:ext cx="354547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>
                <a:latin typeface="Franklin Gothic Book" panose="020B0503020102020204" pitchFamily="34" charset="0"/>
              </a:rPr>
              <a:t>Affectation 1€/an/</a:t>
            </a:r>
            <a:r>
              <a:rPr lang="fr-FR" sz="2400" err="1">
                <a:latin typeface="Franklin Gothic Book" panose="020B0503020102020204" pitchFamily="34" charset="0"/>
              </a:rPr>
              <a:t>hab</a:t>
            </a:r>
            <a:endParaRPr lang="fr-FR" sz="2400">
              <a:latin typeface="Franklin Gothic Book" panose="020B0503020102020204" pitchFamily="34" charset="0"/>
            </a:endParaRPr>
          </a:p>
          <a:p>
            <a:pPr algn="ctr"/>
            <a:r>
              <a:rPr lang="fr-FR" sz="1400">
                <a:latin typeface="Franklin Gothic Book"/>
              </a:rPr>
              <a:t>(décision CA 2021)</a:t>
            </a:r>
          </a:p>
          <a:p>
            <a:endParaRPr lang="fr-BE" sz="3000" b="1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799DF5F-3E8C-DF3E-7904-A1C80DC9A532}"/>
              </a:ext>
            </a:extLst>
          </p:cNvPr>
          <p:cNvGrpSpPr/>
          <p:nvPr/>
        </p:nvGrpSpPr>
        <p:grpSpPr>
          <a:xfrm>
            <a:off x="5595843" y="2381231"/>
            <a:ext cx="5995372" cy="2769922"/>
            <a:chOff x="6060617" y="2369908"/>
            <a:chExt cx="5995372" cy="2769922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440010B3-2EBC-C0FF-EBE2-77D9B7B99D41}"/>
                </a:ext>
              </a:extLst>
            </p:cNvPr>
            <p:cNvSpPr/>
            <p:nvPr/>
          </p:nvSpPr>
          <p:spPr>
            <a:xfrm>
              <a:off x="6096000" y="2369908"/>
              <a:ext cx="5959989" cy="2619176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694F185-9B25-4848-EB28-C0759ED55EFD}"/>
                </a:ext>
              </a:extLst>
            </p:cNvPr>
            <p:cNvSpPr txBox="1"/>
            <p:nvPr/>
          </p:nvSpPr>
          <p:spPr>
            <a:xfrm>
              <a:off x="6723472" y="2724631"/>
              <a:ext cx="17472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latin typeface="Franklin Gothic Book" panose="020B0503020102020204" pitchFamily="34" charset="0"/>
                </a:rPr>
                <a:t>-2.999.605</a:t>
              </a:r>
            </a:p>
            <a:p>
              <a:endParaRPr lang="fr-BE" sz="30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D5F76BE-B7D8-1515-4FE7-020B64B60914}"/>
                </a:ext>
              </a:extLst>
            </p:cNvPr>
            <p:cNvSpPr txBox="1"/>
            <p:nvPr/>
          </p:nvSpPr>
          <p:spPr>
            <a:xfrm>
              <a:off x="6727015" y="4216500"/>
              <a:ext cx="17472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>
                  <a:latin typeface="Franklin Gothic Book" panose="020B0503020102020204" pitchFamily="34" charset="0"/>
                </a:rPr>
                <a:t>-2.645.854</a:t>
              </a:r>
            </a:p>
            <a:p>
              <a:endParaRPr lang="fr-BE" sz="30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D763A03-3D2A-0B11-44AD-5A75DF36C922}"/>
                </a:ext>
              </a:extLst>
            </p:cNvPr>
            <p:cNvSpPr txBox="1"/>
            <p:nvPr/>
          </p:nvSpPr>
          <p:spPr>
            <a:xfrm>
              <a:off x="8346366" y="2731451"/>
              <a:ext cx="26933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latin typeface="Franklin Gothic Book" panose="020B0503020102020204" pitchFamily="34" charset="0"/>
                </a:rPr>
                <a:t>Déficit 2024</a:t>
              </a:r>
            </a:p>
            <a:p>
              <a:endParaRPr lang="fr-BE" sz="3000" b="1">
                <a:solidFill>
                  <a:srgbClr val="FFFFF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65CAE14-ABB2-05B8-0381-F6016F201FA8}"/>
                </a:ext>
              </a:extLst>
            </p:cNvPr>
            <p:cNvSpPr txBox="1"/>
            <p:nvPr/>
          </p:nvSpPr>
          <p:spPr>
            <a:xfrm>
              <a:off x="8459019" y="4219642"/>
              <a:ext cx="26716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latin typeface="Franklin Gothic Book" panose="020B0503020102020204" pitchFamily="34" charset="0"/>
                </a:rPr>
                <a:t>A rembourser</a:t>
              </a:r>
            </a:p>
            <a:p>
              <a:endParaRPr lang="fr-BE" sz="2000" b="1">
                <a:latin typeface="Franklin Gothic Book" panose="020B05030201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 10" descr="Une image contenant Graphique, Police, conception, graphisme&#10;&#10;Description générée automatiquement">
              <a:extLst>
                <a:ext uri="{FF2B5EF4-FFF2-40B4-BE49-F238E27FC236}">
                  <a16:creationId xmlns:a16="http://schemas.microsoft.com/office/drawing/2014/main" id="{18A3A0A8-A343-0FF6-39F0-394D1D243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187" y="2708022"/>
              <a:ext cx="719074" cy="510511"/>
            </a:xfrm>
            <a:prstGeom prst="rect">
              <a:avLst/>
            </a:prstGeom>
          </p:spPr>
        </p:pic>
        <p:pic>
          <p:nvPicPr>
            <p:cNvPr id="21" name="Image 20" descr="Une image contenant Graphique, symbole, cercle, Police&#10;&#10;Description générée automatiquement">
              <a:extLst>
                <a:ext uri="{FF2B5EF4-FFF2-40B4-BE49-F238E27FC236}">
                  <a16:creationId xmlns:a16="http://schemas.microsoft.com/office/drawing/2014/main" id="{00DA5501-B133-D993-96AE-7DFE2FE55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089" y="3248181"/>
              <a:ext cx="759759" cy="539396"/>
            </a:xfrm>
            <a:prstGeom prst="rect">
              <a:avLst/>
            </a:prstGeom>
          </p:spPr>
        </p:pic>
        <p:pic>
          <p:nvPicPr>
            <p:cNvPr id="23" name="Image 22" descr="Une image contenant cercle, Graphique, symbole, conception&#10;&#10;Description générée automatiquement">
              <a:extLst>
                <a:ext uri="{FF2B5EF4-FFF2-40B4-BE49-F238E27FC236}">
                  <a16:creationId xmlns:a16="http://schemas.microsoft.com/office/drawing/2014/main" id="{D5F65085-A2BF-7989-39FF-42570C55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617" y="4163517"/>
              <a:ext cx="777607" cy="552067"/>
            </a:xfrm>
            <a:prstGeom prst="rect">
              <a:avLst/>
            </a:prstGeom>
          </p:spPr>
        </p:pic>
        <p:pic>
          <p:nvPicPr>
            <p:cNvPr id="30" name="Image 29" descr="Une image contenant Graphique, graphisme, symbole&#10;&#10;Description générée automatiquement">
              <a:extLst>
                <a:ext uri="{FF2B5EF4-FFF2-40B4-BE49-F238E27FC236}">
                  <a16:creationId xmlns:a16="http://schemas.microsoft.com/office/drawing/2014/main" id="{5581B1B9-5FC3-33D4-D63E-7E982AAA4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741" y="2792051"/>
              <a:ext cx="613229" cy="435366"/>
            </a:xfrm>
            <a:prstGeom prst="rect">
              <a:avLst/>
            </a:prstGeom>
          </p:spPr>
        </p:pic>
        <p:pic>
          <p:nvPicPr>
            <p:cNvPr id="31" name="Image 30" descr="Une image contenant Graphique, graphisme, symbole&#10;&#10;Description générée automatiquement">
              <a:extLst>
                <a:ext uri="{FF2B5EF4-FFF2-40B4-BE49-F238E27FC236}">
                  <a16:creationId xmlns:a16="http://schemas.microsoft.com/office/drawing/2014/main" id="{A7F865F7-11F3-818B-A8D7-21CCF2A55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65" y="3382345"/>
              <a:ext cx="613229" cy="435366"/>
            </a:xfrm>
            <a:prstGeom prst="rect">
              <a:avLst/>
            </a:prstGeom>
          </p:spPr>
        </p:pic>
        <p:pic>
          <p:nvPicPr>
            <p:cNvPr id="32" name="Image 31" descr="Une image contenant Graphique, graphisme, symbole&#10;&#10;Description générée automatiquement">
              <a:extLst>
                <a:ext uri="{FF2B5EF4-FFF2-40B4-BE49-F238E27FC236}">
                  <a16:creationId xmlns:a16="http://schemas.microsoft.com/office/drawing/2014/main" id="{2140C181-43FF-1732-E344-4E7F9FB0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480" y="4258523"/>
              <a:ext cx="613229" cy="435366"/>
            </a:xfrm>
            <a:prstGeom prst="rect">
              <a:avLst/>
            </a:prstGeom>
          </p:spPr>
        </p:pic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51AA2E0-1179-3F8F-553E-A2D6FB5C2AE8}"/>
              </a:ext>
            </a:extLst>
          </p:cNvPr>
          <p:cNvCxnSpPr>
            <a:cxnSpLocks/>
          </p:cNvCxnSpPr>
          <p:nvPr/>
        </p:nvCxnSpPr>
        <p:spPr>
          <a:xfrm>
            <a:off x="6258698" y="3990305"/>
            <a:ext cx="23107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8720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51869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-60960" y="6233847"/>
            <a:ext cx="5510463" cy="634313"/>
            <a:chOff x="0" y="0"/>
            <a:chExt cx="11020926" cy="1268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Une image contenant Graphique, Police, graphisme, logo  Description générée automatiquement"/>
          <p:cNvSpPr/>
          <p:nvPr/>
        </p:nvSpPr>
        <p:spPr>
          <a:xfrm>
            <a:off x="146478" y="41786"/>
            <a:ext cx="1131732" cy="755854"/>
          </a:xfrm>
          <a:custGeom>
            <a:avLst/>
            <a:gdLst/>
            <a:ahLst/>
            <a:cxnLst/>
            <a:rect l="l" t="t" r="r" b="b"/>
            <a:pathLst>
              <a:path w="1587488" h="935541">
                <a:moveTo>
                  <a:pt x="0" y="0"/>
                </a:moveTo>
                <a:lnTo>
                  <a:pt x="1587488" y="0"/>
                </a:lnTo>
                <a:lnTo>
                  <a:pt x="1587488" y="935541"/>
                </a:lnTo>
                <a:lnTo>
                  <a:pt x="0" y="93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90" t="-29318" r="-20599" b="-32252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>
            <a:off x="8032937" y="3136588"/>
            <a:ext cx="6583597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8" name="AutoShape 8"/>
          <p:cNvSpPr/>
          <p:nvPr/>
        </p:nvSpPr>
        <p:spPr>
          <a:xfrm rot="19556926" flipV="1">
            <a:off x="6669594" y="5120068"/>
            <a:ext cx="6056539" cy="53211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50EBBCA-F358-1A2A-D525-6FFE23FE80E8}"/>
              </a:ext>
            </a:extLst>
          </p:cNvPr>
          <p:cNvSpPr txBox="1">
            <a:spLocks/>
          </p:cNvSpPr>
          <p:nvPr/>
        </p:nvSpPr>
        <p:spPr>
          <a:xfrm>
            <a:off x="2335331" y="3375778"/>
            <a:ext cx="10349063" cy="130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41148" tIns="41148" rIns="41148" bIns="41148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1147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822952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23442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64590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057383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46885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880336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291814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lang="fr-BE" sz="2000" b="1" dirty="0">
                <a:solidFill>
                  <a:srgbClr val="00BAC3"/>
                </a:solidFill>
                <a:latin typeface="Franklin Gothic Book"/>
                <a:cs typeface="Times New Roman"/>
              </a:rPr>
              <a:t>Collectes en porte-à-porte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Cotisation</a:t>
            </a:r>
            <a:r>
              <a:rPr lang="fr-BE" sz="1800" b="1" dirty="0">
                <a:solidFill>
                  <a:srgbClr val="7F7F7F"/>
                </a:solidFill>
                <a:latin typeface="Franklin Gothic Book"/>
                <a:cs typeface="Times New Roman"/>
              </a:rPr>
              <a:t> fixe </a:t>
            </a: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: 2,80 €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 Suppression marge sacs et levée conteneurs à puce : : -0,22 €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Cotisation bulles à verres : de 0,20 à 0,24 €</a:t>
            </a:r>
          </a:p>
          <a:p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 	</a:t>
            </a: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  <a:sym typeface="Wingdings" panose="05000000000000000000" pitchFamily="2" charset="2"/>
              </a:rPr>
              <a:t> 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Augmentation moyenne : </a:t>
            </a:r>
            <a:r>
              <a:rPr lang="fr-BE" sz="1800" dirty="0">
                <a:solidFill>
                  <a:srgbClr val="F27DB2"/>
                </a:solidFill>
                <a:latin typeface="Franklin Gothic Book"/>
                <a:cs typeface="Times New Roman"/>
              </a:rPr>
              <a:t>+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2,62</a:t>
            </a:r>
            <a:r>
              <a:rPr lang="fr-BE" sz="1800" dirty="0">
                <a:solidFill>
                  <a:srgbClr val="F27DB2"/>
                </a:solidFill>
                <a:latin typeface="Franklin Gothic Book"/>
                <a:cs typeface="Times New Roman"/>
              </a:rPr>
              <a:t> 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€/</a:t>
            </a:r>
            <a:r>
              <a:rPr lang="fr-BE" sz="1800" b="1" dirty="0" err="1">
                <a:solidFill>
                  <a:srgbClr val="F27DB2"/>
                </a:solidFill>
                <a:latin typeface="Franklin Gothic Book"/>
                <a:cs typeface="Times New Roman"/>
              </a:rPr>
              <a:t>hab</a:t>
            </a:r>
            <a:r>
              <a:rPr lang="fr-BE" sz="1800" dirty="0">
                <a:solidFill>
                  <a:srgbClr val="F27DB2"/>
                </a:solidFill>
                <a:latin typeface="Franklin Gothic Book"/>
                <a:cs typeface="Times New Roman"/>
              </a:rPr>
              <a:t>/an</a:t>
            </a:r>
            <a:b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</a:br>
            <a:endParaRPr lang="fr-BE" sz="1800" b="1" dirty="0">
              <a:solidFill>
                <a:srgbClr val="7F7F7F"/>
              </a:solidFill>
              <a:latin typeface="Franklin Gothic Book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fr-BE" sz="2000" b="1" dirty="0">
                <a:solidFill>
                  <a:srgbClr val="FFCD67"/>
                </a:solidFill>
                <a:latin typeface="Franklin Gothic Book"/>
                <a:cs typeface="Times New Roman"/>
              </a:rPr>
              <a:t>Transfert et Traitement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Cotisation </a:t>
            </a:r>
            <a:r>
              <a:rPr lang="fr-BE" sz="1800" b="1" dirty="0">
                <a:solidFill>
                  <a:srgbClr val="7F7F7F"/>
                </a:solidFill>
                <a:latin typeface="Franklin Gothic Book"/>
                <a:cs typeface="Times New Roman"/>
              </a:rPr>
              <a:t>fixe</a:t>
            </a: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 UVE : 1,75 €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Tarif UVE / tonne : de 88 à 89,50 €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Objectif 90/25 : diminution T UVE (-12 %), augmentation T organiques</a:t>
            </a:r>
          </a:p>
          <a:p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  <a:sym typeface="Wingdings" panose="05000000000000000000" pitchFamily="2" charset="2"/>
              </a:rPr>
              <a:t>	</a:t>
            </a:r>
            <a:r>
              <a:rPr lang="fr-BE" sz="1800" dirty="0">
                <a:solidFill>
                  <a:srgbClr val="F27DB2"/>
                </a:solidFill>
                <a:latin typeface="Franklin Gothic Book"/>
                <a:cs typeface="Times New Roman"/>
                <a:sym typeface="Wingdings" panose="05000000000000000000" pitchFamily="2" charset="2"/>
              </a:rPr>
              <a:t> 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Augmentation moyenne</a:t>
            </a:r>
            <a:r>
              <a:rPr lang="fr-BE" sz="1800" dirty="0">
                <a:solidFill>
                  <a:srgbClr val="F27DB2"/>
                </a:solidFill>
                <a:latin typeface="Franklin Gothic Book"/>
                <a:cs typeface="Times New Roman"/>
              </a:rPr>
              <a:t> : 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+1,20 €/</a:t>
            </a:r>
            <a:r>
              <a:rPr lang="fr-BE" sz="1800" b="1" dirty="0" err="1">
                <a:solidFill>
                  <a:srgbClr val="F27DB2"/>
                </a:solidFill>
                <a:latin typeface="Franklin Gothic Book"/>
                <a:cs typeface="Times New Roman"/>
              </a:rPr>
              <a:t>hab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/an</a:t>
            </a:r>
            <a:b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</a:br>
            <a:endParaRPr lang="fr-BE" sz="1800" dirty="0">
              <a:solidFill>
                <a:srgbClr val="7F7F7F"/>
              </a:solidFill>
              <a:latin typeface="Franklin Gothic Book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fr-BE" sz="2000" b="1" dirty="0">
                <a:solidFill>
                  <a:srgbClr val="BCD75F"/>
                </a:solidFill>
                <a:latin typeface="Franklin Gothic Book"/>
                <a:cs typeface="Times New Roman"/>
              </a:rPr>
              <a:t>Recyparcs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Mise en place du contrôle d'accès automatisé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rgbClr val="7F7F7F"/>
                </a:solidFill>
                <a:latin typeface="Franklin Gothic Book"/>
                <a:cs typeface="Times New Roman"/>
              </a:rPr>
              <a:t>Impact attendu : baisse des quantités, nouvelles recettes</a:t>
            </a:r>
          </a:p>
          <a:p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  <a:sym typeface="Wingdings" panose="05000000000000000000" pitchFamily="2" charset="2"/>
              </a:rPr>
              <a:t>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Redevance annuelle inchangée :  26,75 €/</a:t>
            </a:r>
            <a:r>
              <a:rPr lang="fr-BE" sz="1800" b="1" dirty="0" err="1">
                <a:solidFill>
                  <a:srgbClr val="F27DB2"/>
                </a:solidFill>
                <a:latin typeface="Franklin Gothic Book"/>
                <a:cs typeface="Times New Roman"/>
              </a:rPr>
              <a:t>hab</a:t>
            </a:r>
            <a:r>
              <a:rPr lang="fr-BE" sz="1800" b="1" dirty="0">
                <a:solidFill>
                  <a:srgbClr val="F27DB2"/>
                </a:solidFill>
                <a:latin typeface="Franklin Gothic Book"/>
                <a:cs typeface="Times New Roman"/>
              </a:rPr>
              <a:t>/an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B97B84F-A3C8-F386-33C4-0CB203FEAF4F}"/>
              </a:ext>
            </a:extLst>
          </p:cNvPr>
          <p:cNvSpPr txBox="1">
            <a:spLocks/>
          </p:cNvSpPr>
          <p:nvPr/>
        </p:nvSpPr>
        <p:spPr>
          <a:xfrm>
            <a:off x="922610" y="-45641"/>
            <a:ext cx="10349063" cy="130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val="1"/>
            </a:ext>
          </a:extLst>
        </p:spPr>
        <p:txBody>
          <a:bodyPr lIns="41148" tIns="41148" rIns="41148" bIns="41148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1147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822952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23442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645907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057383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468859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2880336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291814" algn="l" defTabSz="82295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fr-BE" sz="4000" b="1" dirty="0">
                <a:solidFill>
                  <a:srgbClr val="00BAC3"/>
                </a:solidFill>
                <a:latin typeface="Franklin Gothic Book"/>
              </a:rPr>
              <a:t>2</a:t>
            </a:r>
            <a:r>
              <a:rPr lang="fr-BE" sz="3900" b="1" dirty="0">
                <a:solidFill>
                  <a:srgbClr val="00BAC3"/>
                </a:solidFill>
                <a:latin typeface="Franklin Gothic Book"/>
              </a:rPr>
              <a:t>. Equilibre à retrouver : évolution des coûts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4B4FE7-29E6-C1BA-E289-F654B2F069A3}"/>
              </a:ext>
            </a:extLst>
          </p:cNvPr>
          <p:cNvSpPr txBox="1"/>
          <p:nvPr/>
        </p:nvSpPr>
        <p:spPr>
          <a:xfrm>
            <a:off x="1487430" y="1042959"/>
            <a:ext cx="790802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2400" b="1">
                <a:solidFill>
                  <a:srgbClr val="7F7F7F"/>
                </a:solidFill>
                <a:latin typeface="Franklin Gothic Book"/>
                <a:cs typeface="Times New Roman"/>
              </a:rPr>
              <a:t>Facturation 2025 (</a:t>
            </a:r>
            <a:r>
              <a:rPr lang="fr-BE" sz="2400" b="1" u="sng">
                <a:solidFill>
                  <a:srgbClr val="7F7F7F"/>
                </a:solidFill>
                <a:latin typeface="Franklin Gothic Book"/>
                <a:cs typeface="Times New Roman"/>
              </a:rPr>
              <a:t>€/</a:t>
            </a:r>
            <a:r>
              <a:rPr lang="fr-BE" sz="2400" b="1" u="sng" err="1">
                <a:solidFill>
                  <a:srgbClr val="7F7F7F"/>
                </a:solidFill>
                <a:latin typeface="Franklin Gothic Book"/>
                <a:cs typeface="Times New Roman"/>
              </a:rPr>
              <a:t>hab</a:t>
            </a:r>
            <a:r>
              <a:rPr lang="fr-BE" sz="2400" b="1" u="sng">
                <a:solidFill>
                  <a:srgbClr val="7F7F7F"/>
                </a:solidFill>
                <a:latin typeface="Franklin Gothic Book"/>
                <a:cs typeface="Times New Roman"/>
              </a:rPr>
              <a:t>/an</a:t>
            </a:r>
            <a:r>
              <a:rPr lang="fr-BE" sz="2400" b="1">
                <a:solidFill>
                  <a:srgbClr val="7F7F7F"/>
                </a:solidFill>
                <a:latin typeface="Franklin Gothic Book"/>
                <a:cs typeface="Times New Roman"/>
              </a:rPr>
              <a:t>) - Indexation à partir de 2026</a:t>
            </a:r>
            <a:endParaRPr lang="fr-BE" sz="2400"/>
          </a:p>
        </p:txBody>
      </p:sp>
      <p:pic>
        <p:nvPicPr>
          <p:cNvPr id="14" name="Image 13" descr="Une image contenant logo, Police, cercle, Graphique&#10;&#10;Description générée automatiquement">
            <a:extLst>
              <a:ext uri="{FF2B5EF4-FFF2-40B4-BE49-F238E27FC236}">
                <a16:creationId xmlns:a16="http://schemas.microsoft.com/office/drawing/2014/main" id="{23C079BB-F08B-0C37-C030-8B8E65096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1" y="3300954"/>
            <a:ext cx="1131732" cy="1131732"/>
          </a:xfrm>
          <a:prstGeom prst="rect">
            <a:avLst/>
          </a:prstGeom>
        </p:spPr>
      </p:pic>
      <p:pic>
        <p:nvPicPr>
          <p:cNvPr id="16" name="Image 15" descr="Une image contenant Police, logo, cercle, Graphique&#10;&#10;Description générée automatiquement">
            <a:extLst>
              <a:ext uri="{FF2B5EF4-FFF2-40B4-BE49-F238E27FC236}">
                <a16:creationId xmlns:a16="http://schemas.microsoft.com/office/drawing/2014/main" id="{A9FAA864-5813-56EA-B667-AA9970CB2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5090509"/>
            <a:ext cx="981678" cy="981678"/>
          </a:xfrm>
          <a:prstGeom prst="rect">
            <a:avLst/>
          </a:prstGeom>
        </p:spPr>
      </p:pic>
      <p:pic>
        <p:nvPicPr>
          <p:cNvPr id="18" name="Image 17" descr="Une image contenant Graphique, logo, graphisme, clipart&#10;&#10;Description générée automatiquement">
            <a:extLst>
              <a:ext uri="{FF2B5EF4-FFF2-40B4-BE49-F238E27FC236}">
                <a16:creationId xmlns:a16="http://schemas.microsoft.com/office/drawing/2014/main" id="{FF353042-3F1F-1A2B-6B25-3E28E66A5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8" y="1719759"/>
            <a:ext cx="981678" cy="9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958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412D060-4F2C-0F48-EB96-0359F8C4BB16}"/>
              </a:ext>
            </a:extLst>
          </p:cNvPr>
          <p:cNvSpPr txBox="1"/>
          <p:nvPr/>
        </p:nvSpPr>
        <p:spPr>
          <a:xfrm>
            <a:off x="2347912" y="-38100"/>
            <a:ext cx="8796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00BAC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BUDGET REBECQ 2025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AC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(total : apurement dette + structurel)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rgbClr val="00BAC3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E5B87C-4380-6A6B-624A-6925FD0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7" y="748747"/>
            <a:ext cx="11724956" cy="1833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DEB77D-751A-D11A-7332-24F70AA3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8" y="2830753"/>
            <a:ext cx="10706100" cy="168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EB9D1D-55BC-D4E3-0954-6CB036C56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6298"/>
            <a:ext cx="12192000" cy="11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630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2CC63-7174-9D3A-E6CF-A99404816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_in_bw.png">
            <a:extLst>
              <a:ext uri="{FF2B5EF4-FFF2-40B4-BE49-F238E27FC236}">
                <a16:creationId xmlns:a16="http://schemas.microsoft.com/office/drawing/2014/main" id="{373F6C37-B6DB-D5C2-468C-7C2E3AF44EBC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E27E97ED-BBAD-9AF1-D0DE-EC5BDA28D180}"/>
              </a:ext>
            </a:extLst>
          </p:cNvPr>
          <p:cNvSpPr/>
          <p:nvPr/>
        </p:nvSpPr>
        <p:spPr>
          <a:xfrm>
            <a:off x="151869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451DE54-8E1B-30F9-AA41-C98F0FC9DCE1}"/>
              </a:ext>
            </a:extLst>
          </p:cNvPr>
          <p:cNvGrpSpPr/>
          <p:nvPr/>
        </p:nvGrpSpPr>
        <p:grpSpPr>
          <a:xfrm>
            <a:off x="0" y="6223687"/>
            <a:ext cx="5510463" cy="634313"/>
            <a:chOff x="0" y="0"/>
            <a:chExt cx="11020926" cy="12686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EB6BD21-C2FD-4284-5CC0-B38BDDFE621B}"/>
                </a:ext>
              </a:extLst>
            </p:cNvPr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Freeform 6" descr="Une image contenant Graphique, Police, graphisme, logo  Description générée automatiquement">
            <a:extLst>
              <a:ext uri="{FF2B5EF4-FFF2-40B4-BE49-F238E27FC236}">
                <a16:creationId xmlns:a16="http://schemas.microsoft.com/office/drawing/2014/main" id="{6D46B33F-9CD9-D9DC-B401-C8E3135C228D}"/>
              </a:ext>
            </a:extLst>
          </p:cNvPr>
          <p:cNvSpPr/>
          <p:nvPr/>
        </p:nvSpPr>
        <p:spPr>
          <a:xfrm>
            <a:off x="11001780" y="20933"/>
            <a:ext cx="1131732" cy="755854"/>
          </a:xfrm>
          <a:custGeom>
            <a:avLst/>
            <a:gdLst/>
            <a:ahLst/>
            <a:cxnLst/>
            <a:rect l="l" t="t" r="r" b="b"/>
            <a:pathLst>
              <a:path w="1587488" h="935541">
                <a:moveTo>
                  <a:pt x="0" y="0"/>
                </a:moveTo>
                <a:lnTo>
                  <a:pt x="1587488" y="0"/>
                </a:lnTo>
                <a:lnTo>
                  <a:pt x="1587488" y="935541"/>
                </a:lnTo>
                <a:lnTo>
                  <a:pt x="0" y="93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90" t="-29318" r="-20599" b="-32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BB606F4-C3FE-77E9-93EA-CE67BA60A918}"/>
              </a:ext>
            </a:extLst>
          </p:cNvPr>
          <p:cNvSpPr/>
          <p:nvPr/>
        </p:nvSpPr>
        <p:spPr>
          <a:xfrm rot="4476586">
            <a:off x="8032937" y="3136588"/>
            <a:ext cx="6583597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C46256F-28D0-A30B-B12F-DBE63CFF9D6B}"/>
              </a:ext>
            </a:extLst>
          </p:cNvPr>
          <p:cNvSpPr/>
          <p:nvPr/>
        </p:nvSpPr>
        <p:spPr>
          <a:xfrm rot="-2043074">
            <a:off x="6618154" y="5143500"/>
            <a:ext cx="6146615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5334A22-76B9-A20C-B8E5-453988E1C983}"/>
              </a:ext>
            </a:extLst>
          </p:cNvPr>
          <p:cNvSpPr txBox="1"/>
          <p:nvPr/>
        </p:nvSpPr>
        <p:spPr>
          <a:xfrm>
            <a:off x="3083118" y="2537085"/>
            <a:ext cx="4141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Collectes en porte-à-porte </a:t>
            </a:r>
            <a:r>
              <a:rPr kumimoji="0" lang="fr-BE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selon le nombre d'habitants des communes bénéficiaires</a:t>
            </a:r>
            <a:endParaRPr kumimoji="0" lang="fr-B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4A71833-B3B4-EEDE-8765-CFDED5275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312" y="202510"/>
            <a:ext cx="7496175" cy="10477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108C400-433F-D541-42D3-1F2EFE921A77}"/>
              </a:ext>
            </a:extLst>
          </p:cNvPr>
          <p:cNvSpPr txBox="1"/>
          <p:nvPr/>
        </p:nvSpPr>
        <p:spPr>
          <a:xfrm>
            <a:off x="3157573" y="1999575"/>
            <a:ext cx="7975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27DB2"/>
                </a:solidFill>
                <a:effectLst/>
                <a:uLnTx/>
                <a:uFillTx/>
                <a:latin typeface="Franklin Gothic Book"/>
                <a:ea typeface="+mn-ea"/>
                <a:cs typeface="Times New Roman"/>
              </a:rPr>
              <a:t>Prévisions budgétaires REBECQ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82D7597-CC45-9F93-2FA1-99B521AFF4F5}"/>
              </a:ext>
            </a:extLst>
          </p:cNvPr>
          <p:cNvSpPr txBox="1"/>
          <p:nvPr/>
        </p:nvSpPr>
        <p:spPr>
          <a:xfrm>
            <a:off x="9239382" y="258527"/>
            <a:ext cx="904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moyenne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B17597B-2C1C-7505-7679-B90E89792C9D}"/>
              </a:ext>
            </a:extLst>
          </p:cNvPr>
          <p:cNvSpPr/>
          <p:nvPr/>
        </p:nvSpPr>
        <p:spPr>
          <a:xfrm>
            <a:off x="3497665" y="3739363"/>
            <a:ext cx="861203" cy="304728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FA238AA-F6A8-E731-30A0-A4D7A171A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412" y="198775"/>
            <a:ext cx="2750862" cy="114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539E34-1768-C46E-C5FB-0337291D2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69" y="3002664"/>
            <a:ext cx="11999043" cy="158219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F86FED8D-1960-C343-DA95-00195D4D1C1B}"/>
              </a:ext>
            </a:extLst>
          </p:cNvPr>
          <p:cNvSpPr/>
          <p:nvPr/>
        </p:nvSpPr>
        <p:spPr>
          <a:xfrm>
            <a:off x="3352801" y="3972160"/>
            <a:ext cx="941228" cy="210958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2224F7D-450A-4C04-EF6B-FFC623DE14DA}"/>
              </a:ext>
            </a:extLst>
          </p:cNvPr>
          <p:cNvSpPr/>
          <p:nvPr/>
        </p:nvSpPr>
        <p:spPr>
          <a:xfrm>
            <a:off x="9135720" y="4276692"/>
            <a:ext cx="3056280" cy="393268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34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711FF-E4ED-2699-346A-E590AD87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_in_bw.png">
            <a:extLst>
              <a:ext uri="{FF2B5EF4-FFF2-40B4-BE49-F238E27FC236}">
                <a16:creationId xmlns:a16="http://schemas.microsoft.com/office/drawing/2014/main" id="{6AF2F9A3-0783-273E-22EB-6DA46639CB4D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371698FC-AEE4-BF00-F677-B4D934E243E2}"/>
              </a:ext>
            </a:extLst>
          </p:cNvPr>
          <p:cNvSpPr/>
          <p:nvPr/>
        </p:nvSpPr>
        <p:spPr>
          <a:xfrm>
            <a:off x="151869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8D7B05D-A912-3078-37AC-E9F7B8037C40}"/>
              </a:ext>
            </a:extLst>
          </p:cNvPr>
          <p:cNvGrpSpPr/>
          <p:nvPr/>
        </p:nvGrpSpPr>
        <p:grpSpPr>
          <a:xfrm>
            <a:off x="0" y="6223687"/>
            <a:ext cx="5510463" cy="634313"/>
            <a:chOff x="0" y="0"/>
            <a:chExt cx="11020926" cy="12686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324F720-271D-D842-449D-0F72F313FFC3}"/>
                </a:ext>
              </a:extLst>
            </p:cNvPr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Freeform 6" descr="Une image contenant Graphique, Police, graphisme, logo  Description générée automatiquement">
            <a:extLst>
              <a:ext uri="{FF2B5EF4-FFF2-40B4-BE49-F238E27FC236}">
                <a16:creationId xmlns:a16="http://schemas.microsoft.com/office/drawing/2014/main" id="{25F5E148-2AA7-2D4E-4370-5161C807D561}"/>
              </a:ext>
            </a:extLst>
          </p:cNvPr>
          <p:cNvSpPr/>
          <p:nvPr/>
        </p:nvSpPr>
        <p:spPr>
          <a:xfrm>
            <a:off x="11040778" y="-52391"/>
            <a:ext cx="1131732" cy="755854"/>
          </a:xfrm>
          <a:custGeom>
            <a:avLst/>
            <a:gdLst/>
            <a:ahLst/>
            <a:cxnLst/>
            <a:rect l="l" t="t" r="r" b="b"/>
            <a:pathLst>
              <a:path w="1587488" h="935541">
                <a:moveTo>
                  <a:pt x="0" y="0"/>
                </a:moveTo>
                <a:lnTo>
                  <a:pt x="1587488" y="0"/>
                </a:lnTo>
                <a:lnTo>
                  <a:pt x="1587488" y="935541"/>
                </a:lnTo>
                <a:lnTo>
                  <a:pt x="0" y="93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90" t="-29318" r="-20599" b="-32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780652D-821C-6574-5CEC-3EA513FC3575}"/>
              </a:ext>
            </a:extLst>
          </p:cNvPr>
          <p:cNvSpPr/>
          <p:nvPr/>
        </p:nvSpPr>
        <p:spPr>
          <a:xfrm rot="4476586">
            <a:off x="8032937" y="3136588"/>
            <a:ext cx="6583597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9738F72-A11E-4FBA-51D9-02F76B23074C}"/>
              </a:ext>
            </a:extLst>
          </p:cNvPr>
          <p:cNvSpPr/>
          <p:nvPr/>
        </p:nvSpPr>
        <p:spPr>
          <a:xfrm rot="-2043074">
            <a:off x="6618154" y="5143500"/>
            <a:ext cx="6146615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647CD6-39F8-C8A3-BAB3-58D378438001}"/>
              </a:ext>
            </a:extLst>
          </p:cNvPr>
          <p:cNvSpPr txBox="1"/>
          <p:nvPr/>
        </p:nvSpPr>
        <p:spPr>
          <a:xfrm>
            <a:off x="3083118" y="2537085"/>
            <a:ext cx="4141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Collectes en porte-à-porte </a:t>
            </a:r>
            <a:r>
              <a:rPr kumimoji="0" lang="fr-BE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selon le nombre d'habitants des communes bénéficiaires</a:t>
            </a:r>
            <a:endParaRPr kumimoji="0" lang="fr-B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E22D47-FF19-02EC-7EE9-7AFDA63B1EE4}"/>
              </a:ext>
            </a:extLst>
          </p:cNvPr>
          <p:cNvSpPr txBox="1"/>
          <p:nvPr/>
        </p:nvSpPr>
        <p:spPr>
          <a:xfrm>
            <a:off x="3157573" y="1590973"/>
            <a:ext cx="7975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27DB2"/>
                </a:solidFill>
                <a:effectLst/>
                <a:uLnTx/>
                <a:uFillTx/>
                <a:latin typeface="Franklin Gothic Book"/>
                <a:ea typeface="+mn-ea"/>
                <a:cs typeface="Times New Roman"/>
                <a:sym typeface="Calibri"/>
              </a:rPr>
              <a:t>Prévisions budgétaires REBECQ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063F9A-B1F7-DCC5-44DE-B1B9575E2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777" y="35156"/>
            <a:ext cx="8293541" cy="112891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85B892C-FAB0-1CAF-1D3D-8240AB52D96E}"/>
              </a:ext>
            </a:extLst>
          </p:cNvPr>
          <p:cNvSpPr txBox="1"/>
          <p:nvPr/>
        </p:nvSpPr>
        <p:spPr>
          <a:xfrm>
            <a:off x="9626594" y="104638"/>
            <a:ext cx="904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moyenne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4F4F46E-40FC-7EA3-F8C3-A151B0870189}"/>
              </a:ext>
            </a:extLst>
          </p:cNvPr>
          <p:cNvSpPr/>
          <p:nvPr/>
        </p:nvSpPr>
        <p:spPr>
          <a:xfrm>
            <a:off x="3822310" y="3635493"/>
            <a:ext cx="861203" cy="304728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18DED96-A6DD-6314-083C-8B722698E234}"/>
              </a:ext>
            </a:extLst>
          </p:cNvPr>
          <p:cNvSpPr/>
          <p:nvPr/>
        </p:nvSpPr>
        <p:spPr>
          <a:xfrm>
            <a:off x="8155494" y="3911028"/>
            <a:ext cx="700657" cy="246342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F35D0CF-F0C9-D268-1A54-DA2EE873B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0496" y="197172"/>
            <a:ext cx="2750862" cy="114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DD4212A-AED6-7993-2B76-B555CCAF9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2" y="2710713"/>
            <a:ext cx="12192000" cy="1475835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70CF3988-EBA7-4898-0799-A852BAED376E}"/>
              </a:ext>
            </a:extLst>
          </p:cNvPr>
          <p:cNvSpPr/>
          <p:nvPr/>
        </p:nvSpPr>
        <p:spPr>
          <a:xfrm>
            <a:off x="3909848" y="3680209"/>
            <a:ext cx="773665" cy="230819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C74F9F6-A952-1EF2-2AEF-C0837EDF8C7B}"/>
              </a:ext>
            </a:extLst>
          </p:cNvPr>
          <p:cNvSpPr/>
          <p:nvPr/>
        </p:nvSpPr>
        <p:spPr>
          <a:xfrm>
            <a:off x="8443609" y="3998428"/>
            <a:ext cx="700657" cy="246126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1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16B98-D10D-CC9E-D6CF-A96A221F3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OGO_in_bw.png">
            <a:extLst>
              <a:ext uri="{FF2B5EF4-FFF2-40B4-BE49-F238E27FC236}">
                <a16:creationId xmlns:a16="http://schemas.microsoft.com/office/drawing/2014/main" id="{0C60348C-CD4E-73E3-DAF5-3A0D41D2641C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EFA822EF-1D6E-0178-1F80-20DE4AF562CA}"/>
              </a:ext>
            </a:extLst>
          </p:cNvPr>
          <p:cNvSpPr/>
          <p:nvPr/>
        </p:nvSpPr>
        <p:spPr>
          <a:xfrm>
            <a:off x="151869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E96D0DC-7A58-560A-579D-FE880462754A}"/>
              </a:ext>
            </a:extLst>
          </p:cNvPr>
          <p:cNvGrpSpPr/>
          <p:nvPr/>
        </p:nvGrpSpPr>
        <p:grpSpPr>
          <a:xfrm>
            <a:off x="0" y="6223687"/>
            <a:ext cx="5510463" cy="634313"/>
            <a:chOff x="0" y="0"/>
            <a:chExt cx="11020926" cy="12686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6711FC9-AE9E-00D1-1FCE-4EDF8200F613}"/>
                </a:ext>
              </a:extLst>
            </p:cNvPr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Freeform 6" descr="Une image contenant Graphique, Police, graphisme, logo  Description générée automatiquement">
            <a:extLst>
              <a:ext uri="{FF2B5EF4-FFF2-40B4-BE49-F238E27FC236}">
                <a16:creationId xmlns:a16="http://schemas.microsoft.com/office/drawing/2014/main" id="{B06B9332-9B24-1CFC-C00A-FB1E3AA661B0}"/>
              </a:ext>
            </a:extLst>
          </p:cNvPr>
          <p:cNvSpPr/>
          <p:nvPr/>
        </p:nvSpPr>
        <p:spPr>
          <a:xfrm>
            <a:off x="11040778" y="-52391"/>
            <a:ext cx="1131732" cy="755854"/>
          </a:xfrm>
          <a:custGeom>
            <a:avLst/>
            <a:gdLst/>
            <a:ahLst/>
            <a:cxnLst/>
            <a:rect l="l" t="t" r="r" b="b"/>
            <a:pathLst>
              <a:path w="1587488" h="935541">
                <a:moveTo>
                  <a:pt x="0" y="0"/>
                </a:moveTo>
                <a:lnTo>
                  <a:pt x="1587488" y="0"/>
                </a:lnTo>
                <a:lnTo>
                  <a:pt x="1587488" y="935541"/>
                </a:lnTo>
                <a:lnTo>
                  <a:pt x="0" y="93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90" t="-29318" r="-20599" b="-32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9F1464D-0E11-2F84-4647-0D4A262DEAD8}"/>
              </a:ext>
            </a:extLst>
          </p:cNvPr>
          <p:cNvSpPr/>
          <p:nvPr/>
        </p:nvSpPr>
        <p:spPr>
          <a:xfrm rot="4476586">
            <a:off x="8032937" y="3136588"/>
            <a:ext cx="6583597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FBABB03D-9805-3CE5-8F49-BF79695686BC}"/>
              </a:ext>
            </a:extLst>
          </p:cNvPr>
          <p:cNvSpPr/>
          <p:nvPr/>
        </p:nvSpPr>
        <p:spPr>
          <a:xfrm rot="-2043074">
            <a:off x="6618154" y="5143500"/>
            <a:ext cx="6146615" cy="0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73DC1E-C089-E84C-887C-5FB551204175}"/>
              </a:ext>
            </a:extLst>
          </p:cNvPr>
          <p:cNvSpPr txBox="1"/>
          <p:nvPr/>
        </p:nvSpPr>
        <p:spPr>
          <a:xfrm>
            <a:off x="3083118" y="2537085"/>
            <a:ext cx="414107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Collectes en porte-à-porte </a:t>
            </a:r>
            <a:r>
              <a:rPr kumimoji="0" lang="fr-BE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selon le nombre d'habitants des communes bénéficiaires</a:t>
            </a:r>
            <a:endParaRPr kumimoji="0" lang="fr-BE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1F816C7-02F7-BF0A-77FE-FF79BD13CF59}"/>
              </a:ext>
            </a:extLst>
          </p:cNvPr>
          <p:cNvSpPr txBox="1"/>
          <p:nvPr/>
        </p:nvSpPr>
        <p:spPr>
          <a:xfrm>
            <a:off x="3157573" y="1590973"/>
            <a:ext cx="7975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F27DB2"/>
                </a:solidFill>
                <a:effectLst/>
                <a:uLnTx/>
                <a:uFillTx/>
                <a:latin typeface="Franklin Gothic Book"/>
                <a:ea typeface="+mn-ea"/>
                <a:cs typeface="Times New Roman"/>
                <a:sym typeface="Calibri"/>
              </a:rPr>
              <a:t>Prévisions budgétaires REBECQ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37822BD-4413-408B-88D6-4D3609C40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414" y="211283"/>
            <a:ext cx="2750862" cy="114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38DD01-263A-0B16-FFE9-E6C70CFC1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361" y="27216"/>
            <a:ext cx="7852587" cy="103906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0E1CA91-7D8B-5BD3-F6C0-CF2F059B1AE0}"/>
              </a:ext>
            </a:extLst>
          </p:cNvPr>
          <p:cNvSpPr txBox="1"/>
          <p:nvPr/>
        </p:nvSpPr>
        <p:spPr>
          <a:xfrm>
            <a:off x="9441010" y="1738"/>
            <a:ext cx="904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moyenne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8724734-683A-B59D-01A4-7A84C940C604}"/>
              </a:ext>
            </a:extLst>
          </p:cNvPr>
          <p:cNvSpPr/>
          <p:nvPr/>
        </p:nvSpPr>
        <p:spPr>
          <a:xfrm>
            <a:off x="6306103" y="3585922"/>
            <a:ext cx="1072707" cy="321477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3444BF-54C4-1469-B43B-83A058C7B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361" y="2261155"/>
            <a:ext cx="6743699" cy="16917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B1C3FE-1A50-FAD0-8CCD-6C85EE80E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3" y="4246824"/>
            <a:ext cx="12192000" cy="87038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B5128F21-0EA8-BE3E-A946-084DAC248321}"/>
              </a:ext>
            </a:extLst>
          </p:cNvPr>
          <p:cNvSpPr/>
          <p:nvPr/>
        </p:nvSpPr>
        <p:spPr>
          <a:xfrm>
            <a:off x="5719864" y="4856459"/>
            <a:ext cx="817123" cy="410568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09F92D3-DA6F-8487-3C51-9B65A6B1D99C}"/>
              </a:ext>
            </a:extLst>
          </p:cNvPr>
          <p:cNvSpPr/>
          <p:nvPr/>
        </p:nvSpPr>
        <p:spPr>
          <a:xfrm>
            <a:off x="10126495" y="4856459"/>
            <a:ext cx="1391054" cy="410568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120977A-4F0E-F63B-07F4-D739E699CFD6}"/>
              </a:ext>
            </a:extLst>
          </p:cNvPr>
          <p:cNvSpPr/>
          <p:nvPr/>
        </p:nvSpPr>
        <p:spPr>
          <a:xfrm>
            <a:off x="11623500" y="4856459"/>
            <a:ext cx="549010" cy="410568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43577CD-D6FB-EC25-4FFC-F656B3214EB2}"/>
              </a:ext>
            </a:extLst>
          </p:cNvPr>
          <p:cNvSpPr/>
          <p:nvPr/>
        </p:nvSpPr>
        <p:spPr>
          <a:xfrm>
            <a:off x="6400800" y="3669854"/>
            <a:ext cx="894945" cy="362430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31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352550" y="743815"/>
            <a:ext cx="9591675" cy="3672408"/>
          </a:xfrm>
          <a:prstGeom prst="rect">
            <a:avLst/>
          </a:prstGeom>
        </p:spPr>
        <p:txBody>
          <a:bodyPr vert="horz" lIns="82295" tIns="41148" rIns="82295" bIns="41148" rtlCol="0">
            <a:noAutofit/>
          </a:bodyPr>
          <a:lstStyle>
            <a:lvl1pPr marL="205739" indent="-205739" algn="l" defTabSz="822953" rtl="0" eaLnBrk="1" latinLnBrk="0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15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92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68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45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22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599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75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52" indent="-205739" algn="l" defTabSz="822953" rtl="0" eaLnBrk="1" latinLnBrk="0" hangingPunct="1">
              <a:lnSpc>
                <a:spcPct val="90000"/>
              </a:lnSpc>
              <a:spcBef>
                <a:spcPts val="45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400">
              <a:latin typeface="Franklin Gothic Book" panose="020B05030201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0C13B6-54AA-D8E2-6219-B64C7EE42223}"/>
              </a:ext>
            </a:extLst>
          </p:cNvPr>
          <p:cNvSpPr txBox="1"/>
          <p:nvPr/>
        </p:nvSpPr>
        <p:spPr>
          <a:xfrm>
            <a:off x="310715" y="101633"/>
            <a:ext cx="11403561" cy="80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BE" sz="4400" b="1" dirty="0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 panose="020B0603020102020204" pitchFamily="34" charset="0"/>
                <a:sym typeface="Franklin Gothic Heavy"/>
              </a:rPr>
              <a:t>Comparaison à l’inflation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EC2A3D-3F22-B340-FB93-5EB90E05691A}"/>
              </a:ext>
            </a:extLst>
          </p:cNvPr>
          <p:cNvSpPr txBox="1"/>
          <p:nvPr/>
        </p:nvSpPr>
        <p:spPr>
          <a:xfrm>
            <a:off x="352674" y="837237"/>
            <a:ext cx="11319641" cy="48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BE" sz="2400" b="1" kern="0" dirty="0">
                <a:solidFill>
                  <a:srgbClr val="F27DB2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Comparaison de l’inflation et de l’évolution du prix moyen </a:t>
            </a:r>
            <a:r>
              <a:rPr lang="fr-BE" sz="2400" b="1" kern="0" dirty="0">
                <a:solidFill>
                  <a:srgbClr val="F27DB2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facturé par in BW</a:t>
            </a:r>
            <a:endParaRPr lang="fr-BE" sz="2400" kern="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BD7D5F-A56F-AC4C-81C9-8FCF0C17F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12" y="1412329"/>
            <a:ext cx="8385375" cy="49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">
            <a:extLst>
              <a:ext uri="{FF2B5EF4-FFF2-40B4-BE49-F238E27FC236}">
                <a16:creationId xmlns:a16="http://schemas.microsoft.com/office/drawing/2014/main" id="{2BB828C3-4455-CDA4-BDBE-C58A8C405F13}"/>
              </a:ext>
            </a:extLst>
          </p:cNvPr>
          <p:cNvSpPr/>
          <p:nvPr/>
        </p:nvSpPr>
        <p:spPr>
          <a:xfrm>
            <a:off x="-9851" y="-23648"/>
            <a:ext cx="12196803" cy="610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"/>
                </a:moveTo>
                <a:lnTo>
                  <a:pt x="0" y="5814"/>
                </a:lnTo>
                <a:lnTo>
                  <a:pt x="18582" y="0"/>
                </a:lnTo>
                <a:lnTo>
                  <a:pt x="21600" y="21600"/>
                </a:lnTo>
                <a:lnTo>
                  <a:pt x="21600" y="10"/>
                </a:lnTo>
                <a:lnTo>
                  <a:pt x="0" y="66"/>
                </a:lnTo>
                <a:close/>
              </a:path>
            </a:pathLst>
          </a:custGeom>
          <a:gradFill>
            <a:gsLst>
              <a:gs pos="0">
                <a:srgbClr val="F27DB2">
                  <a:alpha val="40000"/>
                </a:srgbClr>
              </a:gs>
              <a:gs pos="100000">
                <a:srgbClr val="1DB2C3"/>
              </a:gs>
            </a:gsLst>
            <a:lin ang="10885433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LOGO_in_bw.png" descr="LOGO_in_bw.png">
            <a:extLst>
              <a:ext uri="{FF2B5EF4-FFF2-40B4-BE49-F238E27FC236}">
                <a16:creationId xmlns:a16="http://schemas.microsoft.com/office/drawing/2014/main" id="{76F0F638-5898-7D6D-8E98-3A7CE70B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6" y="138750"/>
            <a:ext cx="1225101" cy="6236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6B2431E-0EA3-DCD8-5B26-1C74E5C76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30348"/>
              </p:ext>
            </p:extLst>
          </p:nvPr>
        </p:nvGraphicFramePr>
        <p:xfrm>
          <a:off x="679048" y="1433183"/>
          <a:ext cx="10296432" cy="4530783"/>
        </p:xfrm>
        <a:graphic>
          <a:graphicData uri="http://schemas.openxmlformats.org/drawingml/2006/table">
            <a:tbl>
              <a:tblPr/>
              <a:tblGrid>
                <a:gridCol w="3781959">
                  <a:extLst>
                    <a:ext uri="{9D8B030D-6E8A-4147-A177-3AD203B41FA5}">
                      <a16:colId xmlns:a16="http://schemas.microsoft.com/office/drawing/2014/main" val="1639208083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2095944380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1568307837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2466819453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3777306156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1999167677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2733140386"/>
                    </a:ext>
                  </a:extLst>
                </a:gridCol>
                <a:gridCol w="930639">
                  <a:extLst>
                    <a:ext uri="{9D8B030D-6E8A-4147-A177-3AD203B41FA5}">
                      <a16:colId xmlns:a16="http://schemas.microsoft.com/office/drawing/2014/main" val="1226336412"/>
                    </a:ext>
                  </a:extLst>
                </a:gridCol>
              </a:tblGrid>
              <a:tr h="567154">
                <a:tc>
                  <a:txBody>
                    <a:bodyPr/>
                    <a:lstStyle/>
                    <a:p>
                      <a:pPr algn="ctr" fontAlgn="ctr"/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7DB2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7DB2"/>
                          </a:highlight>
                          <a:latin typeface="Aptos Narrow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D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85665"/>
                  </a:ext>
                </a:extLst>
              </a:tr>
              <a:tr h="4464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1. Apurement dettes (€/</a:t>
                      </a:r>
                      <a:r>
                        <a:rPr lang="fr-BE" sz="2000" b="1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hab</a:t>
                      </a:r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/an)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924782"/>
                  </a:ext>
                </a:extLst>
              </a:tr>
              <a:tr h="494751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Remboursement dette 2020/2023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  1,76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1,76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1,76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7854"/>
                  </a:ext>
                </a:extLst>
              </a:tr>
              <a:tr h="494751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Remboursement dette 2024 </a:t>
                      </a:r>
                      <a:r>
                        <a:rPr lang="fr-BE" sz="1800" b="0" i="0" u="none" strike="noStrike">
                          <a:solidFill>
                            <a:srgbClr val="00BAC3"/>
                          </a:solidFill>
                          <a:effectLst/>
                          <a:latin typeface="Franklin Gothic Book"/>
                        </a:rPr>
                        <a:t>(estimation)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2000" b="0" i="0" u="none" strike="noStrike" noProof="0">
                          <a:solidFill>
                            <a:srgbClr val="00BAC3"/>
                          </a:solidFill>
                          <a:effectLst/>
                          <a:latin typeface="Franklin Gothic Book"/>
                        </a:rPr>
                        <a:t>1,35 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2000" b="0" i="0" u="none" strike="noStrike" noProof="0">
                          <a:solidFill>
                            <a:srgbClr val="00BAC3"/>
                          </a:solidFill>
                          <a:effectLst/>
                          <a:latin typeface="Franklin Gothic Book"/>
                        </a:rPr>
                        <a:t>1,35 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2000" b="0" i="0" u="none" strike="noStrike" noProof="0">
                          <a:solidFill>
                            <a:srgbClr val="00BAC3"/>
                          </a:solidFill>
                          <a:effectLst/>
                          <a:latin typeface="Franklin Gothic Book"/>
                        </a:rPr>
                        <a:t> 1,35 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2000" b="0" i="0" u="none" strike="noStrike" noProof="0">
                          <a:solidFill>
                            <a:srgbClr val="00BAC3"/>
                          </a:solidFill>
                          <a:effectLst/>
                          <a:latin typeface="Franklin Gothic Book"/>
                        </a:rPr>
                        <a:t>1,35 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2000" b="0" i="0" u="none" strike="noStrike" noProof="0">
                          <a:solidFill>
                            <a:srgbClr val="00BAC3"/>
                          </a:solidFill>
                          <a:effectLst/>
                          <a:latin typeface="Franklin Gothic Book"/>
                        </a:rPr>
                        <a:t>1,35 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60748"/>
                  </a:ext>
                </a:extLst>
              </a:tr>
              <a:tr h="49475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2. Equilibre financier structurel   (€/</a:t>
                      </a:r>
                      <a:r>
                        <a:rPr lang="fr-BE" sz="2000" b="1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hab</a:t>
                      </a:r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/an) </a:t>
                      </a: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CD75F"/>
                          </a:highlight>
                          <a:latin typeface="Franklin Gothic Book"/>
                        </a:rPr>
                        <a:t>(indexation de 2% par an)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CD75F"/>
                        </a:highlight>
                        <a:latin typeface="Franklin Gothic Boo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655401"/>
                  </a:ext>
                </a:extLst>
              </a:tr>
              <a:tr h="494751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</a:t>
                      </a:r>
                      <a:r>
                        <a:rPr lang="fr-BE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Recyparcs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09124"/>
                  </a:ext>
                </a:extLst>
              </a:tr>
              <a:tr h="494751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Collecte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2,78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2,84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12313"/>
                  </a:ext>
                </a:extLst>
              </a:tr>
              <a:tr h="494751"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 Traitement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1,20 </a:t>
                      </a:r>
                      <a:r>
                        <a:rPr lang="fr-BE" sz="2000" dirty="0"/>
                        <a:t>**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1,27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1,35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687133"/>
                  </a:ext>
                </a:extLst>
              </a:tr>
              <a:tr h="494751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5,58</a:t>
                      </a:r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9441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B14D631-76F9-54AC-400A-4746685461C2}"/>
              </a:ext>
            </a:extLst>
          </p:cNvPr>
          <p:cNvSpPr txBox="1"/>
          <p:nvPr/>
        </p:nvSpPr>
        <p:spPr>
          <a:xfrm>
            <a:off x="4414077" y="857320"/>
            <a:ext cx="696863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2400" b="1" dirty="0">
                <a:solidFill>
                  <a:srgbClr val="00BAC3"/>
                </a:solidFill>
                <a:latin typeface="Franklin Gothic Book"/>
                <a:cs typeface="Times New Roman"/>
                <a:sym typeface="Wingdings" panose="05000000000000000000" pitchFamily="2" charset="2"/>
              </a:rPr>
              <a:t>Hausse</a:t>
            </a:r>
            <a:r>
              <a:rPr lang="fr-BE" sz="2400" b="1" dirty="0">
                <a:solidFill>
                  <a:srgbClr val="00BAC3"/>
                </a:solidFill>
                <a:latin typeface="Franklin Gothic Book"/>
                <a:cs typeface="Times New Roman"/>
              </a:rPr>
              <a:t> MOYENNE de 5,58 €/</a:t>
            </a:r>
            <a:r>
              <a:rPr lang="fr-BE" sz="2400" b="1" dirty="0" err="1">
                <a:solidFill>
                  <a:srgbClr val="00BAC3"/>
                </a:solidFill>
                <a:latin typeface="Franklin Gothic Book"/>
                <a:cs typeface="Times New Roman"/>
              </a:rPr>
              <a:t>hab</a:t>
            </a:r>
            <a:r>
              <a:rPr lang="fr-BE" sz="2400" b="1" dirty="0">
                <a:solidFill>
                  <a:srgbClr val="00BAC3"/>
                </a:solidFill>
                <a:latin typeface="Franklin Gothic Book"/>
                <a:cs typeface="Times New Roman"/>
              </a:rPr>
              <a:t>/an en 2025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3F8ACE-CF86-B762-5827-5F334C7135A7}"/>
              </a:ext>
            </a:extLst>
          </p:cNvPr>
          <p:cNvSpPr txBox="1"/>
          <p:nvPr/>
        </p:nvSpPr>
        <p:spPr>
          <a:xfrm>
            <a:off x="648437" y="6240562"/>
            <a:ext cx="589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Franklin Gothic Book" panose="020B0503020102020204" pitchFamily="34" charset="0"/>
              </a:rPr>
              <a:t>**</a:t>
            </a:r>
            <a:r>
              <a:rPr lang="fr-BE" sz="1400" b="1" dirty="0">
                <a:latin typeface="Franklin Gothic Book" panose="020B0503020102020204" pitchFamily="34" charset="0"/>
              </a:rPr>
              <a:t> 1,20</a:t>
            </a:r>
            <a:r>
              <a:rPr lang="fr-BE" sz="1400" dirty="0">
                <a:latin typeface="Franklin Gothic Book" panose="020B0503020102020204" pitchFamily="34" charset="0"/>
              </a:rPr>
              <a:t> = 0,21 UVE (</a:t>
            </a:r>
            <a:r>
              <a:rPr lang="fr-BE" sz="1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 prix mais  Q) </a:t>
            </a:r>
          </a:p>
          <a:p>
            <a:r>
              <a:rPr lang="fr-BE" sz="1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             + 0,99 Organiques ( Q)</a:t>
            </a:r>
            <a:endParaRPr lang="fr-BE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23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/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/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10" name="10 vecteurs pour un développement durable.">
            <a:extLst>
              <a:ext uri="{FF2B5EF4-FFF2-40B4-BE49-F238E27FC236}">
                <a16:creationId xmlns:a16="http://schemas.microsoft.com/office/drawing/2014/main" id="{2E77AE78-07AF-E1A0-D513-26FCB62AFF6E}"/>
              </a:ext>
            </a:extLst>
          </p:cNvPr>
          <p:cNvSpPr txBox="1"/>
          <p:nvPr/>
        </p:nvSpPr>
        <p:spPr>
          <a:xfrm>
            <a:off x="1200935" y="1431578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 fontScale="92500" lnSpcReduction="10000"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4800" b="1" dirty="0">
                <a:latin typeface="Franklin Gothic Heavy" panose="020B0603020102020204" pitchFamily="34" charset="0"/>
              </a:rPr>
              <a:t>Facturation transparente </a:t>
            </a:r>
            <a:br>
              <a:rPr lang="fr-BE" sz="4800" b="1" dirty="0">
                <a:latin typeface="Franklin Gothic Heavy" panose="020B0603020102020204" pitchFamily="34" charset="0"/>
              </a:rPr>
            </a:br>
            <a:r>
              <a:rPr lang="fr-BE" sz="4800" b="1" dirty="0">
                <a:latin typeface="Franklin Gothic Heavy" panose="020B0603020102020204" pitchFamily="34" charset="0"/>
              </a:rPr>
              <a:t>aux communes</a:t>
            </a:r>
            <a:endParaRPr sz="4800" b="1" dirty="0">
              <a:latin typeface="Franklin Gothic Heavy" panose="020B06030201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5572AC-4A36-D221-21D6-5E719B9246BA}"/>
              </a:ext>
            </a:extLst>
          </p:cNvPr>
          <p:cNvSpPr txBox="1"/>
          <p:nvPr/>
        </p:nvSpPr>
        <p:spPr>
          <a:xfrm>
            <a:off x="780075" y="2902150"/>
            <a:ext cx="11418277" cy="3847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7F7F7F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Pas de bénéfice : montant exact des services fournis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7F7F7F"/>
                </a:solidFill>
                <a:latin typeface="Franklin Gothic Book"/>
                <a:cs typeface="Times New Roman"/>
              </a:rPr>
              <a:t> Calcul des coûts nets après déductions des recettes </a:t>
            </a:r>
            <a:br>
              <a:rPr lang="fr-BE" sz="3600" dirty="0"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r>
              <a:rPr lang="fr-BE" sz="3600" dirty="0">
                <a:solidFill>
                  <a:srgbClr val="7F7F7F"/>
                </a:solidFill>
                <a:latin typeface="Franklin Gothic Book"/>
                <a:cs typeface="Times New Roman"/>
              </a:rPr>
              <a:t>   (ventes matières recyclées, subsides, etc.).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sz="3600" dirty="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ctr" fontAlgn="ctr"/>
            <a:r>
              <a:rPr lang="fr-BE" sz="4400" b="1" dirty="0">
                <a:solidFill>
                  <a:srgbClr val="00BAC3"/>
                </a:solidFill>
                <a:latin typeface="Franklin Gothic Book"/>
                <a:cs typeface="Times New Roman"/>
              </a:rPr>
              <a:t> </a:t>
            </a:r>
            <a:r>
              <a:rPr lang="fr-BE" sz="3000" b="1" dirty="0">
                <a:solidFill>
                  <a:srgbClr val="00BAC3"/>
                </a:solidFill>
                <a:latin typeface="Franklin Gothic Book"/>
                <a:cs typeface="Times New Roman"/>
              </a:rPr>
              <a:t>  	</a:t>
            </a:r>
          </a:p>
          <a:p>
            <a:endParaRPr lang="fr-BE" sz="2000" dirty="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r-BE" sz="1600" dirty="0">
              <a:solidFill>
                <a:srgbClr val="7F7F7F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fr-BE" sz="2000" dirty="0">
              <a:solidFill>
                <a:srgbClr val="7F7F7F"/>
              </a:solidFill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9C5F27-BB65-B156-0822-C0BBFD34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6037"/>
            <a:ext cx="3362533" cy="2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519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B995-1665-4A94-85CE-5A229E3F5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9B252C5-04E7-3F21-067C-73CFA6C10820}"/>
              </a:ext>
            </a:extLst>
          </p:cNvPr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37E6B54E-1EAB-AD10-1AC1-67A4AB1C36CA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6DF02D4-7704-0987-92BE-3FB2E5B39B0D}"/>
              </a:ext>
            </a:extLst>
          </p:cNvPr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82A54E-4963-5F6E-B6EA-18A091BC5E67}"/>
                </a:ext>
              </a:extLst>
            </p:cNvPr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>
            <a:extLst>
              <a:ext uri="{FF2B5EF4-FFF2-40B4-BE49-F238E27FC236}">
                <a16:creationId xmlns:a16="http://schemas.microsoft.com/office/drawing/2014/main" id="{1C539F62-6052-D7FE-BA0A-0C8DF89D83B0}"/>
              </a:ext>
            </a:extLst>
          </p:cNvPr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D30E8E6-4085-6695-E5A2-2FCB07BF4633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660D6791-80DE-2730-DC1A-5EEE1E0F729E}"/>
              </a:ext>
            </a:extLst>
          </p:cNvPr>
          <p:cNvSpPr txBox="1"/>
          <p:nvPr/>
        </p:nvSpPr>
        <p:spPr>
          <a:xfrm>
            <a:off x="1811850" y="1680911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 fontScale="92500" lnSpcReduction="20000"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5200" b="1" dirty="0">
                <a:latin typeface="Franklin Gothic Heavy" panose="020B0603020102020204" pitchFamily="34" charset="0"/>
              </a:rPr>
              <a:t>Contrôle d’accès des recyparcs</a:t>
            </a:r>
            <a:endParaRPr sz="5200" b="1" dirty="0">
              <a:latin typeface="Franklin Gothic Heavy" panose="020B06030201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DA0B78-ED1D-8F73-CA00-AB28066F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84" y="3350806"/>
            <a:ext cx="10283700" cy="31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28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2214" y="-178781"/>
            <a:ext cx="8399925" cy="5079661"/>
            <a:chOff x="0" y="0"/>
            <a:chExt cx="16799849" cy="101593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99849" cy="10159322"/>
            </a:xfrm>
            <a:custGeom>
              <a:avLst/>
              <a:gdLst/>
              <a:ahLst/>
              <a:cxnLst/>
              <a:rect l="l" t="t" r="r" b="b"/>
              <a:pathLst>
                <a:path w="16799849" h="10159322">
                  <a:moveTo>
                    <a:pt x="0" y="0"/>
                  </a:moveTo>
                  <a:lnTo>
                    <a:pt x="16799849" y="0"/>
                  </a:lnTo>
                  <a:lnTo>
                    <a:pt x="16799849" y="10159322"/>
                  </a:lnTo>
                  <a:lnTo>
                    <a:pt x="0" y="10159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223635" y="2589416"/>
              <a:ext cx="357412" cy="35741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094403" y="4765173"/>
              <a:ext cx="184688" cy="184688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002059" y="6009136"/>
              <a:ext cx="184688" cy="18468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713420" y="6193824"/>
              <a:ext cx="184688" cy="18468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7053125" y="5916792"/>
              <a:ext cx="184688" cy="184688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9097294" y="7199836"/>
              <a:ext cx="184688" cy="18468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0530340" y="4243393"/>
              <a:ext cx="184688" cy="184688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707543" y="4345144"/>
              <a:ext cx="184688" cy="18468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2770515" y="5241308"/>
              <a:ext cx="184688" cy="18468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8224685" y="2800451"/>
              <a:ext cx="184688" cy="184688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3467906" y="4795179"/>
              <a:ext cx="184688" cy="184688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0946155" y="5580842"/>
              <a:ext cx="184688" cy="18468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4033164" y="2946828"/>
              <a:ext cx="184688" cy="18468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131033" y="3650055"/>
              <a:ext cx="184688" cy="184688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678171" y="2622888"/>
              <a:ext cx="184688" cy="184688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0270568" y="2854484"/>
              <a:ext cx="184688" cy="184688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9189638" y="4887523"/>
              <a:ext cx="184688" cy="184688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846208" y="3947870"/>
              <a:ext cx="184688" cy="184688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3769" tIns="23769" rIns="23769" bIns="23769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2942173" y="4400082"/>
              <a:ext cx="522111" cy="522111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75F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737" tIns="4737" rIns="4737" bIns="473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2938552" y="4407379"/>
              <a:ext cx="529353" cy="507517"/>
            </a:xfrm>
            <a:custGeom>
              <a:avLst/>
              <a:gdLst/>
              <a:ahLst/>
              <a:cxnLst/>
              <a:rect l="l" t="t" r="r" b="b"/>
              <a:pathLst>
                <a:path w="529353" h="507517">
                  <a:moveTo>
                    <a:pt x="0" y="0"/>
                  </a:moveTo>
                  <a:lnTo>
                    <a:pt x="529354" y="0"/>
                  </a:lnTo>
                  <a:lnTo>
                    <a:pt x="529354" y="507517"/>
                  </a:lnTo>
                  <a:lnTo>
                    <a:pt x="0" y="507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10512768" y="2463028"/>
              <a:ext cx="522111" cy="522111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75F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737" tIns="4737" rIns="4737" bIns="473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10509147" y="2470325"/>
              <a:ext cx="529353" cy="507517"/>
            </a:xfrm>
            <a:custGeom>
              <a:avLst/>
              <a:gdLst/>
              <a:ahLst/>
              <a:cxnLst/>
              <a:rect l="l" t="t" r="r" b="b"/>
              <a:pathLst>
                <a:path w="529353" h="507517">
                  <a:moveTo>
                    <a:pt x="0" y="0"/>
                  </a:moveTo>
                  <a:lnTo>
                    <a:pt x="529353" y="0"/>
                  </a:lnTo>
                  <a:lnTo>
                    <a:pt x="529353" y="507518"/>
                  </a:lnTo>
                  <a:lnTo>
                    <a:pt x="0" y="507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3428004" y="4276981"/>
              <a:ext cx="538822" cy="538822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D67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888" tIns="4888" rIns="4888" bIns="4888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3440970" y="4288547"/>
              <a:ext cx="479144" cy="527257"/>
            </a:xfrm>
            <a:custGeom>
              <a:avLst/>
              <a:gdLst/>
              <a:ahLst/>
              <a:cxnLst/>
              <a:rect l="l" t="t" r="r" b="b"/>
              <a:pathLst>
                <a:path w="479144" h="527257">
                  <a:moveTo>
                    <a:pt x="0" y="0"/>
                  </a:moveTo>
                  <a:lnTo>
                    <a:pt x="479145" y="0"/>
                  </a:lnTo>
                  <a:lnTo>
                    <a:pt x="479145" y="527256"/>
                  </a:lnTo>
                  <a:lnTo>
                    <a:pt x="0" y="527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8317029" y="5178807"/>
              <a:ext cx="494379" cy="494379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19050" cap="sq">
                <a:solidFill>
                  <a:srgbClr val="00B9D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7927456" y="2381929"/>
              <a:ext cx="481917" cy="481917"/>
              <a:chOff x="0" y="0"/>
              <a:chExt cx="812800" cy="8128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549A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72" tIns="4372" rIns="4372" bIns="437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75" name="Freeform 75"/>
            <p:cNvSpPr/>
            <p:nvPr/>
          </p:nvSpPr>
          <p:spPr>
            <a:xfrm>
              <a:off x="7975757" y="2414080"/>
              <a:ext cx="385316" cy="361234"/>
            </a:xfrm>
            <a:custGeom>
              <a:avLst/>
              <a:gdLst/>
              <a:ahLst/>
              <a:cxnLst/>
              <a:rect l="l" t="t" r="r" b="b"/>
              <a:pathLst>
                <a:path w="385316" h="361234">
                  <a:moveTo>
                    <a:pt x="0" y="0"/>
                  </a:moveTo>
                  <a:lnTo>
                    <a:pt x="385316" y="0"/>
                  </a:lnTo>
                  <a:lnTo>
                    <a:pt x="385316" y="361234"/>
                  </a:lnTo>
                  <a:lnTo>
                    <a:pt x="0" y="3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76" name="Group 76"/>
            <p:cNvGrpSpPr/>
            <p:nvPr/>
          </p:nvGrpSpPr>
          <p:grpSpPr>
            <a:xfrm>
              <a:off x="2279092" y="3020358"/>
              <a:ext cx="481917" cy="481917"/>
              <a:chOff x="0" y="0"/>
              <a:chExt cx="812800" cy="8128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549A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72" tIns="4372" rIns="4372" bIns="437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79" name="Freeform 79"/>
            <p:cNvSpPr/>
            <p:nvPr/>
          </p:nvSpPr>
          <p:spPr>
            <a:xfrm>
              <a:off x="2327392" y="3052509"/>
              <a:ext cx="385316" cy="361234"/>
            </a:xfrm>
            <a:custGeom>
              <a:avLst/>
              <a:gdLst/>
              <a:ahLst/>
              <a:cxnLst/>
              <a:rect l="l" t="t" r="r" b="b"/>
              <a:pathLst>
                <a:path w="385316" h="361234">
                  <a:moveTo>
                    <a:pt x="0" y="0"/>
                  </a:moveTo>
                  <a:lnTo>
                    <a:pt x="385317" y="0"/>
                  </a:lnTo>
                  <a:lnTo>
                    <a:pt x="385317" y="361234"/>
                  </a:lnTo>
                  <a:lnTo>
                    <a:pt x="0" y="3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9973339" y="3465953"/>
              <a:ext cx="481917" cy="481917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549A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72" tIns="4372" rIns="4372" bIns="437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83" name="Freeform 83"/>
            <p:cNvSpPr/>
            <p:nvPr/>
          </p:nvSpPr>
          <p:spPr>
            <a:xfrm>
              <a:off x="10021639" y="3498104"/>
              <a:ext cx="385316" cy="361234"/>
            </a:xfrm>
            <a:custGeom>
              <a:avLst/>
              <a:gdLst/>
              <a:ahLst/>
              <a:cxnLst/>
              <a:rect l="l" t="t" r="r" b="b"/>
              <a:pathLst>
                <a:path w="385316" h="361234">
                  <a:moveTo>
                    <a:pt x="0" y="0"/>
                  </a:moveTo>
                  <a:lnTo>
                    <a:pt x="385316" y="0"/>
                  </a:lnTo>
                  <a:lnTo>
                    <a:pt x="385316" y="361234"/>
                  </a:lnTo>
                  <a:lnTo>
                    <a:pt x="0" y="3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10048422" y="4030808"/>
              <a:ext cx="481917" cy="481917"/>
              <a:chOff x="0" y="0"/>
              <a:chExt cx="812800" cy="81280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549A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72" tIns="4372" rIns="4372" bIns="437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10096723" y="4062959"/>
              <a:ext cx="385316" cy="361234"/>
            </a:xfrm>
            <a:custGeom>
              <a:avLst/>
              <a:gdLst/>
              <a:ahLst/>
              <a:cxnLst/>
              <a:rect l="l" t="t" r="r" b="b"/>
              <a:pathLst>
                <a:path w="385316" h="361234">
                  <a:moveTo>
                    <a:pt x="0" y="0"/>
                  </a:moveTo>
                  <a:lnTo>
                    <a:pt x="385316" y="0"/>
                  </a:lnTo>
                  <a:lnTo>
                    <a:pt x="385316" y="361234"/>
                  </a:lnTo>
                  <a:lnTo>
                    <a:pt x="0" y="3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0483346" y="4393764"/>
              <a:ext cx="391557" cy="414148"/>
            </a:xfrm>
            <a:prstGeom prst="rect">
              <a:avLst/>
            </a:prstGeom>
          </p:spPr>
          <p:txBody>
            <a:bodyPr lIns="4372" tIns="4372" rIns="4372" bIns="4372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10486467" y="4403326"/>
              <a:ext cx="385316" cy="361234"/>
            </a:xfrm>
            <a:custGeom>
              <a:avLst/>
              <a:gdLst/>
              <a:ahLst/>
              <a:cxnLst/>
              <a:rect l="l" t="t" r="r" b="b"/>
              <a:pathLst>
                <a:path w="385316" h="361234">
                  <a:moveTo>
                    <a:pt x="0" y="0"/>
                  </a:moveTo>
                  <a:lnTo>
                    <a:pt x="385316" y="0"/>
                  </a:lnTo>
                  <a:lnTo>
                    <a:pt x="385316" y="361234"/>
                  </a:lnTo>
                  <a:lnTo>
                    <a:pt x="0" y="36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0031989" y="4505766"/>
              <a:ext cx="477158" cy="477158"/>
              <a:chOff x="0" y="0"/>
              <a:chExt cx="812800" cy="81280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B04D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329" tIns="4329" rIns="4329" bIns="432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95" name="Freeform 95"/>
            <p:cNvSpPr/>
            <p:nvPr/>
          </p:nvSpPr>
          <p:spPr>
            <a:xfrm>
              <a:off x="10115956" y="4587179"/>
              <a:ext cx="309224" cy="314331"/>
            </a:xfrm>
            <a:custGeom>
              <a:avLst/>
              <a:gdLst/>
              <a:ahLst/>
              <a:cxnLst/>
              <a:rect l="l" t="t" r="r" b="b"/>
              <a:pathLst>
                <a:path w="309224" h="314331">
                  <a:moveTo>
                    <a:pt x="0" y="0"/>
                  </a:moveTo>
                  <a:lnTo>
                    <a:pt x="309223" y="0"/>
                  </a:lnTo>
                  <a:lnTo>
                    <a:pt x="309223" y="314331"/>
                  </a:lnTo>
                  <a:lnTo>
                    <a:pt x="0" y="314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2186748" y="3402525"/>
              <a:ext cx="495061" cy="495061"/>
              <a:chOff x="0" y="0"/>
              <a:chExt cx="812800" cy="81280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99" name="Freeform 99"/>
            <p:cNvSpPr/>
            <p:nvPr/>
          </p:nvSpPr>
          <p:spPr>
            <a:xfrm>
              <a:off x="2243844" y="3446816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8" y="0"/>
                  </a:lnTo>
                  <a:lnTo>
                    <a:pt x="380868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3552357" y="5241308"/>
              <a:ext cx="495061" cy="495061"/>
              <a:chOff x="0" y="0"/>
              <a:chExt cx="812800" cy="81280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03" name="Freeform 103"/>
            <p:cNvSpPr/>
            <p:nvPr/>
          </p:nvSpPr>
          <p:spPr>
            <a:xfrm>
              <a:off x="3609454" y="5285599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7" y="0"/>
                  </a:lnTo>
                  <a:lnTo>
                    <a:pt x="380867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04" name="Group 104"/>
            <p:cNvGrpSpPr/>
            <p:nvPr/>
          </p:nvGrpSpPr>
          <p:grpSpPr>
            <a:xfrm>
              <a:off x="4946592" y="6193824"/>
              <a:ext cx="495061" cy="495061"/>
              <a:chOff x="0" y="0"/>
              <a:chExt cx="812800" cy="81280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5003689" y="6238116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8" y="0"/>
                  </a:lnTo>
                  <a:lnTo>
                    <a:pt x="380868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08" name="Group 108"/>
            <p:cNvGrpSpPr/>
            <p:nvPr/>
          </p:nvGrpSpPr>
          <p:grpSpPr>
            <a:xfrm>
              <a:off x="8602233" y="5606419"/>
              <a:ext cx="495061" cy="495061"/>
              <a:chOff x="0" y="0"/>
              <a:chExt cx="812800" cy="81280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11" name="Freeform 111"/>
            <p:cNvSpPr/>
            <p:nvPr/>
          </p:nvSpPr>
          <p:spPr>
            <a:xfrm>
              <a:off x="8659330" y="5650711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7" y="0"/>
                  </a:lnTo>
                  <a:lnTo>
                    <a:pt x="380867" y="353254"/>
                  </a:lnTo>
                  <a:lnTo>
                    <a:pt x="0" y="353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9097294" y="3261317"/>
              <a:ext cx="495061" cy="495061"/>
              <a:chOff x="0" y="0"/>
              <a:chExt cx="812800" cy="81280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15" name="Freeform 115"/>
            <p:cNvSpPr/>
            <p:nvPr/>
          </p:nvSpPr>
          <p:spPr>
            <a:xfrm>
              <a:off x="9154391" y="3305608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7" y="0"/>
                  </a:lnTo>
                  <a:lnTo>
                    <a:pt x="380867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9374326" y="3637497"/>
              <a:ext cx="495061" cy="495061"/>
              <a:chOff x="0" y="0"/>
              <a:chExt cx="812800" cy="81280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19" name="Freeform 119"/>
            <p:cNvSpPr/>
            <p:nvPr/>
          </p:nvSpPr>
          <p:spPr>
            <a:xfrm>
              <a:off x="9431423" y="3681789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8" y="0"/>
                  </a:lnTo>
                  <a:lnTo>
                    <a:pt x="380868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20" name="Group 120"/>
            <p:cNvGrpSpPr/>
            <p:nvPr/>
          </p:nvGrpSpPr>
          <p:grpSpPr>
            <a:xfrm>
              <a:off x="9960195" y="5580842"/>
              <a:ext cx="495061" cy="495061"/>
              <a:chOff x="0" y="0"/>
              <a:chExt cx="812800" cy="81280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23" name="Freeform 123"/>
            <p:cNvSpPr/>
            <p:nvPr/>
          </p:nvSpPr>
          <p:spPr>
            <a:xfrm>
              <a:off x="10017292" y="5625133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7" y="0"/>
                  </a:lnTo>
                  <a:lnTo>
                    <a:pt x="380867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24" name="Group 124"/>
            <p:cNvGrpSpPr/>
            <p:nvPr/>
          </p:nvGrpSpPr>
          <p:grpSpPr>
            <a:xfrm>
              <a:off x="13067959" y="5072212"/>
              <a:ext cx="495061" cy="495061"/>
              <a:chOff x="0" y="0"/>
              <a:chExt cx="812800" cy="81280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27" name="Freeform 127"/>
            <p:cNvSpPr/>
            <p:nvPr/>
          </p:nvSpPr>
          <p:spPr>
            <a:xfrm>
              <a:off x="13125055" y="5116503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8" y="0"/>
                  </a:lnTo>
                  <a:lnTo>
                    <a:pt x="380868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28" name="Group 128"/>
            <p:cNvGrpSpPr/>
            <p:nvPr/>
          </p:nvGrpSpPr>
          <p:grpSpPr>
            <a:xfrm>
              <a:off x="12615328" y="3261317"/>
              <a:ext cx="495061" cy="495061"/>
              <a:chOff x="0" y="0"/>
              <a:chExt cx="812800" cy="81280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1" name="Freeform 131"/>
            <p:cNvSpPr/>
            <p:nvPr/>
          </p:nvSpPr>
          <p:spPr>
            <a:xfrm>
              <a:off x="12672425" y="3305608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8" y="0"/>
                  </a:lnTo>
                  <a:lnTo>
                    <a:pt x="380868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32" name="Group 132"/>
            <p:cNvGrpSpPr/>
            <p:nvPr/>
          </p:nvGrpSpPr>
          <p:grpSpPr>
            <a:xfrm>
              <a:off x="13446535" y="2907464"/>
              <a:ext cx="495061" cy="495061"/>
              <a:chOff x="0" y="0"/>
              <a:chExt cx="812800" cy="81280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7DB2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491" tIns="4491" rIns="4491" bIns="449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5" name="Freeform 135"/>
            <p:cNvSpPr/>
            <p:nvPr/>
          </p:nvSpPr>
          <p:spPr>
            <a:xfrm>
              <a:off x="13503631" y="2951755"/>
              <a:ext cx="380868" cy="353255"/>
            </a:xfrm>
            <a:custGeom>
              <a:avLst/>
              <a:gdLst/>
              <a:ahLst/>
              <a:cxnLst/>
              <a:rect l="l" t="t" r="r" b="b"/>
              <a:pathLst>
                <a:path w="380868" h="353255">
                  <a:moveTo>
                    <a:pt x="0" y="0"/>
                  </a:moveTo>
                  <a:lnTo>
                    <a:pt x="380868" y="0"/>
                  </a:lnTo>
                  <a:lnTo>
                    <a:pt x="380868" y="353255"/>
                  </a:lnTo>
                  <a:lnTo>
                    <a:pt x="0" y="35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36" name="Group 136"/>
            <p:cNvGrpSpPr/>
            <p:nvPr/>
          </p:nvGrpSpPr>
          <p:grpSpPr>
            <a:xfrm>
              <a:off x="7855495" y="7305712"/>
              <a:ext cx="463191" cy="463191"/>
              <a:chOff x="0" y="0"/>
              <a:chExt cx="812800" cy="81280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9" name="Freeform 139"/>
            <p:cNvSpPr/>
            <p:nvPr/>
          </p:nvSpPr>
          <p:spPr>
            <a:xfrm>
              <a:off x="7975251" y="7292180"/>
              <a:ext cx="223679" cy="490255"/>
            </a:xfrm>
            <a:custGeom>
              <a:avLst/>
              <a:gdLst/>
              <a:ahLst/>
              <a:cxnLst/>
              <a:rect l="l" t="t" r="r" b="b"/>
              <a:pathLst>
                <a:path w="223679" h="490255">
                  <a:moveTo>
                    <a:pt x="0" y="0"/>
                  </a:moveTo>
                  <a:lnTo>
                    <a:pt x="223679" y="0"/>
                  </a:lnTo>
                  <a:lnTo>
                    <a:pt x="223679" y="490255"/>
                  </a:lnTo>
                  <a:lnTo>
                    <a:pt x="0" y="49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grpSp>
          <p:nvGrpSpPr>
            <p:cNvPr id="140" name="Group 140"/>
            <p:cNvGrpSpPr/>
            <p:nvPr/>
          </p:nvGrpSpPr>
          <p:grpSpPr>
            <a:xfrm>
              <a:off x="7621049" y="2788763"/>
              <a:ext cx="463191" cy="463191"/>
              <a:chOff x="0" y="0"/>
              <a:chExt cx="812800" cy="812800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42" name="TextBox 1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43" name="Freeform 143"/>
            <p:cNvSpPr/>
            <p:nvPr/>
          </p:nvSpPr>
          <p:spPr>
            <a:xfrm>
              <a:off x="7740805" y="2775231"/>
              <a:ext cx="223679" cy="490255"/>
            </a:xfrm>
            <a:custGeom>
              <a:avLst/>
              <a:gdLst/>
              <a:ahLst/>
              <a:cxnLst/>
              <a:rect l="l" t="t" r="r" b="b"/>
              <a:pathLst>
                <a:path w="223679" h="490255">
                  <a:moveTo>
                    <a:pt x="0" y="0"/>
                  </a:moveTo>
                  <a:lnTo>
                    <a:pt x="223679" y="0"/>
                  </a:lnTo>
                  <a:lnTo>
                    <a:pt x="223679" y="490255"/>
                  </a:lnTo>
                  <a:lnTo>
                    <a:pt x="0" y="49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10498680" y="4786297"/>
              <a:ext cx="376343" cy="398055"/>
            </a:xfrm>
            <a:prstGeom prst="rect">
              <a:avLst/>
            </a:prstGeom>
          </p:spPr>
          <p:txBody>
            <a:bodyPr lIns="4202" tIns="4202" rIns="4202" bIns="4202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  <p:grpSp>
          <p:nvGrpSpPr>
            <p:cNvPr id="148" name="Group 148"/>
            <p:cNvGrpSpPr/>
            <p:nvPr/>
          </p:nvGrpSpPr>
          <p:grpSpPr>
            <a:xfrm>
              <a:off x="1526014" y="3609973"/>
              <a:ext cx="224771" cy="224771"/>
              <a:chOff x="0" y="0"/>
              <a:chExt cx="812800" cy="812800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6978110" y="2907464"/>
              <a:ext cx="259703" cy="130656"/>
              <a:chOff x="0" y="0"/>
              <a:chExt cx="69259" cy="34844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53" name="TextBox 153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7312753" y="4400082"/>
              <a:ext cx="259703" cy="130656"/>
              <a:chOff x="0" y="0"/>
              <a:chExt cx="69259" cy="34844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56" name="TextBox 156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7621049" y="4634517"/>
              <a:ext cx="259703" cy="130656"/>
              <a:chOff x="0" y="0"/>
              <a:chExt cx="69259" cy="34844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59" name="TextBox 159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8778062" y="4651731"/>
              <a:ext cx="259703" cy="130656"/>
              <a:chOff x="0" y="0"/>
              <a:chExt cx="69259" cy="34844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62" name="TextBox 162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 dirty="0"/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8965786" y="5697716"/>
              <a:ext cx="259703" cy="130656"/>
              <a:chOff x="0" y="0"/>
              <a:chExt cx="69259" cy="34844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65" name="TextBox 165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9225489" y="5882623"/>
              <a:ext cx="259703" cy="130656"/>
              <a:chOff x="0" y="0"/>
              <a:chExt cx="69259" cy="34844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8019819" y="2955030"/>
              <a:ext cx="259703" cy="130656"/>
              <a:chOff x="0" y="0"/>
              <a:chExt cx="69259" cy="34844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8967442" y="2973844"/>
              <a:ext cx="259703" cy="130656"/>
              <a:chOff x="0" y="0"/>
              <a:chExt cx="69259" cy="34844"/>
            </a:xfrm>
          </p:grpSpPr>
          <p:sp>
            <p:nvSpPr>
              <p:cNvPr id="173" name="Freeform 173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74" name="TextBox 174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75" name="Group 175"/>
            <p:cNvGrpSpPr/>
            <p:nvPr/>
          </p:nvGrpSpPr>
          <p:grpSpPr>
            <a:xfrm>
              <a:off x="8279522" y="7319197"/>
              <a:ext cx="259703" cy="130656"/>
              <a:chOff x="0" y="0"/>
              <a:chExt cx="69259" cy="34844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77" name="TextBox 177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9586006" y="2824374"/>
              <a:ext cx="259703" cy="130656"/>
              <a:chOff x="0" y="0"/>
              <a:chExt cx="69259" cy="34844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80" name="TextBox 180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>
              <a:off x="9986811" y="2854484"/>
              <a:ext cx="259703" cy="130656"/>
              <a:chOff x="0" y="0"/>
              <a:chExt cx="69259" cy="34844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83" name="TextBox 183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9973339" y="3212340"/>
              <a:ext cx="259703" cy="130656"/>
              <a:chOff x="0" y="0"/>
              <a:chExt cx="69259" cy="34844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86" name="TextBox 186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9550155" y="3289990"/>
              <a:ext cx="259703" cy="130656"/>
              <a:chOff x="0" y="0"/>
              <a:chExt cx="69259" cy="34844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89" name="TextBox 189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8931591" y="3355318"/>
              <a:ext cx="259703" cy="130656"/>
              <a:chOff x="0" y="0"/>
              <a:chExt cx="69259" cy="34844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0" y="0"/>
                <a:ext cx="69259" cy="34844"/>
              </a:xfrm>
              <a:custGeom>
                <a:avLst/>
                <a:gdLst/>
                <a:ahLst/>
                <a:cxnLst/>
                <a:rect l="l" t="t" r="r" b="b"/>
                <a:pathLst>
                  <a:path w="69259" h="34844">
                    <a:moveTo>
                      <a:pt x="0" y="0"/>
                    </a:moveTo>
                    <a:lnTo>
                      <a:pt x="69259" y="0"/>
                    </a:lnTo>
                    <a:lnTo>
                      <a:pt x="69259" y="34844"/>
                    </a:lnTo>
                    <a:lnTo>
                      <a:pt x="0" y="34844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92" name="TextBox 192"/>
              <p:cNvSpPr txBox="1"/>
              <p:nvPr/>
            </p:nvSpPr>
            <p:spPr>
              <a:xfrm>
                <a:off x="0" y="-38100"/>
                <a:ext cx="69259" cy="72944"/>
              </a:xfrm>
              <a:prstGeom prst="rect">
                <a:avLst/>
              </a:prstGeom>
            </p:spPr>
            <p:txBody>
              <a:bodyPr lIns="27649" tIns="27649" rIns="27649" bIns="27649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93" name="Group 193"/>
            <p:cNvGrpSpPr/>
            <p:nvPr/>
          </p:nvGrpSpPr>
          <p:grpSpPr>
            <a:xfrm>
              <a:off x="2209507" y="2834442"/>
              <a:ext cx="224771" cy="224771"/>
              <a:chOff x="0" y="0"/>
              <a:chExt cx="812800" cy="812800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95" name="TextBox 19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2417072" y="3472734"/>
              <a:ext cx="224771" cy="224771"/>
              <a:chOff x="0" y="0"/>
              <a:chExt cx="812800" cy="812800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198" name="TextBox 19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2279092" y="4548752"/>
              <a:ext cx="224771" cy="224771"/>
              <a:chOff x="0" y="0"/>
              <a:chExt cx="812800" cy="81280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01" name="TextBox 20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3315618" y="3985252"/>
              <a:ext cx="224771" cy="224771"/>
              <a:chOff x="0" y="0"/>
              <a:chExt cx="812800" cy="812800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04" name="TextBox 20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3030897" y="5241308"/>
              <a:ext cx="224771" cy="224771"/>
              <a:chOff x="0" y="0"/>
              <a:chExt cx="812800" cy="81280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07" name="TextBox 20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3447864" y="4989274"/>
              <a:ext cx="224771" cy="224771"/>
              <a:chOff x="0" y="0"/>
              <a:chExt cx="812800" cy="812800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10" name="TextBox 2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6601838" y="6576500"/>
              <a:ext cx="224771" cy="224771"/>
              <a:chOff x="0" y="0"/>
              <a:chExt cx="812800" cy="81280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13" name="TextBox 2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7526130" y="5765530"/>
              <a:ext cx="224771" cy="224771"/>
              <a:chOff x="0" y="0"/>
              <a:chExt cx="812800" cy="812800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16" name="TextBox 2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7572457" y="6801271"/>
              <a:ext cx="224771" cy="224771"/>
              <a:chOff x="0" y="0"/>
              <a:chExt cx="812800" cy="81280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19" name="TextBox 2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0" name="Group 220"/>
            <p:cNvGrpSpPr/>
            <p:nvPr/>
          </p:nvGrpSpPr>
          <p:grpSpPr>
            <a:xfrm>
              <a:off x="7999914" y="6913656"/>
              <a:ext cx="224771" cy="224771"/>
              <a:chOff x="0" y="0"/>
              <a:chExt cx="812800" cy="81280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22" name="TextBox 2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8586638" y="6351729"/>
              <a:ext cx="224771" cy="224771"/>
              <a:chOff x="0" y="0"/>
              <a:chExt cx="812800" cy="81280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25" name="TextBox 2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6" name="Group 226"/>
            <p:cNvGrpSpPr/>
            <p:nvPr/>
          </p:nvGrpSpPr>
          <p:grpSpPr>
            <a:xfrm>
              <a:off x="9697473" y="5741564"/>
              <a:ext cx="224771" cy="224771"/>
              <a:chOff x="0" y="0"/>
              <a:chExt cx="812800" cy="812800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28" name="TextBox 2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>
              <a:off x="8665676" y="5016537"/>
              <a:ext cx="224771" cy="224771"/>
              <a:chOff x="0" y="0"/>
              <a:chExt cx="812800" cy="81280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31" name="TextBox 2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9227146" y="5454887"/>
              <a:ext cx="224771" cy="224771"/>
              <a:chOff x="0" y="0"/>
              <a:chExt cx="812800" cy="812800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34" name="TextBox 2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>
              <a:off x="8175154" y="4519574"/>
              <a:ext cx="224771" cy="224771"/>
              <a:chOff x="0" y="0"/>
              <a:chExt cx="812800" cy="81280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37" name="TextBox 2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38" name="Group 238"/>
            <p:cNvGrpSpPr/>
            <p:nvPr/>
          </p:nvGrpSpPr>
          <p:grpSpPr>
            <a:xfrm>
              <a:off x="11372755" y="1212904"/>
              <a:ext cx="224771" cy="224771"/>
              <a:chOff x="0" y="0"/>
              <a:chExt cx="812800" cy="812800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40" name="TextBox 2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41" name="Group 241"/>
            <p:cNvGrpSpPr/>
            <p:nvPr/>
          </p:nvGrpSpPr>
          <p:grpSpPr>
            <a:xfrm>
              <a:off x="12730432" y="1552581"/>
              <a:ext cx="224771" cy="224771"/>
              <a:chOff x="0" y="0"/>
              <a:chExt cx="812800" cy="81280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43" name="TextBox 2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44" name="Group 244"/>
            <p:cNvGrpSpPr/>
            <p:nvPr/>
          </p:nvGrpSpPr>
          <p:grpSpPr>
            <a:xfrm>
              <a:off x="9528285" y="1969349"/>
              <a:ext cx="224771" cy="224771"/>
              <a:chOff x="0" y="0"/>
              <a:chExt cx="812800" cy="812800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46" name="TextBox 2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47" name="Group 247"/>
            <p:cNvGrpSpPr/>
            <p:nvPr/>
          </p:nvGrpSpPr>
          <p:grpSpPr>
            <a:xfrm>
              <a:off x="11793005" y="3430053"/>
              <a:ext cx="224771" cy="224771"/>
              <a:chOff x="0" y="0"/>
              <a:chExt cx="812800" cy="81280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49" name="TextBox 24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50" name="Group 250"/>
            <p:cNvGrpSpPr/>
            <p:nvPr/>
          </p:nvGrpSpPr>
          <p:grpSpPr>
            <a:xfrm>
              <a:off x="12274300" y="4097638"/>
              <a:ext cx="224771" cy="224771"/>
              <a:chOff x="0" y="0"/>
              <a:chExt cx="812800" cy="812800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52" name="TextBox 2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53" name="Group 253"/>
            <p:cNvGrpSpPr/>
            <p:nvPr/>
          </p:nvGrpSpPr>
          <p:grpSpPr>
            <a:xfrm>
              <a:off x="13515986" y="5221267"/>
              <a:ext cx="224771" cy="224771"/>
              <a:chOff x="0" y="0"/>
              <a:chExt cx="812800" cy="81280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55" name="TextBox 25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56" name="Group 256"/>
            <p:cNvGrpSpPr/>
            <p:nvPr/>
          </p:nvGrpSpPr>
          <p:grpSpPr>
            <a:xfrm>
              <a:off x="14105467" y="4052210"/>
              <a:ext cx="224771" cy="224771"/>
              <a:chOff x="0" y="0"/>
              <a:chExt cx="812800" cy="812800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58" name="TextBox 25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>
              <a:off x="16242191" y="1716358"/>
              <a:ext cx="224771" cy="224771"/>
              <a:chOff x="0" y="0"/>
              <a:chExt cx="812800" cy="81280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61" name="TextBox 2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62" name="Group 262"/>
            <p:cNvGrpSpPr/>
            <p:nvPr/>
          </p:nvGrpSpPr>
          <p:grpSpPr>
            <a:xfrm>
              <a:off x="16161510" y="2872754"/>
              <a:ext cx="224771" cy="224771"/>
              <a:chOff x="0" y="0"/>
              <a:chExt cx="812800" cy="81280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64" name="TextBox 26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65" name="Group 265"/>
            <p:cNvGrpSpPr/>
            <p:nvPr/>
          </p:nvGrpSpPr>
          <p:grpSpPr>
            <a:xfrm>
              <a:off x="3024523" y="3251347"/>
              <a:ext cx="357412" cy="357412"/>
              <a:chOff x="0" y="0"/>
              <a:chExt cx="812800" cy="8128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67" name="TextBox 26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68" name="Group 268"/>
            <p:cNvGrpSpPr/>
            <p:nvPr/>
          </p:nvGrpSpPr>
          <p:grpSpPr>
            <a:xfrm>
              <a:off x="3571787" y="3897586"/>
              <a:ext cx="357412" cy="357412"/>
              <a:chOff x="0" y="0"/>
              <a:chExt cx="812800" cy="812800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70" name="TextBox 27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4441230" y="6083943"/>
              <a:ext cx="357412" cy="357412"/>
              <a:chOff x="0" y="0"/>
              <a:chExt cx="812800" cy="81280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73" name="TextBox 27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6382400" y="3307268"/>
              <a:ext cx="357412" cy="357412"/>
              <a:chOff x="0" y="0"/>
              <a:chExt cx="812800" cy="812800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76" name="TextBox 27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77" name="Group 277"/>
            <p:cNvGrpSpPr/>
            <p:nvPr/>
          </p:nvGrpSpPr>
          <p:grpSpPr>
            <a:xfrm>
              <a:off x="8778062" y="2265476"/>
              <a:ext cx="357412" cy="357412"/>
              <a:chOff x="0" y="0"/>
              <a:chExt cx="812800" cy="812800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79" name="TextBox 27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80" name="Group 280"/>
            <p:cNvGrpSpPr/>
            <p:nvPr/>
          </p:nvGrpSpPr>
          <p:grpSpPr>
            <a:xfrm>
              <a:off x="10455256" y="1870447"/>
              <a:ext cx="357412" cy="357412"/>
              <a:chOff x="0" y="0"/>
              <a:chExt cx="812800" cy="812800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82" name="TextBox 28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83" name="Group 283"/>
            <p:cNvGrpSpPr/>
            <p:nvPr/>
          </p:nvGrpSpPr>
          <p:grpSpPr>
            <a:xfrm>
              <a:off x="9586006" y="4638769"/>
              <a:ext cx="357412" cy="357412"/>
              <a:chOff x="0" y="0"/>
              <a:chExt cx="812800" cy="81280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85" name="TextBox 28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86" name="Group 286"/>
            <p:cNvGrpSpPr/>
            <p:nvPr/>
          </p:nvGrpSpPr>
          <p:grpSpPr>
            <a:xfrm>
              <a:off x="10289381" y="5319742"/>
              <a:ext cx="357412" cy="357412"/>
              <a:chOff x="0" y="0"/>
              <a:chExt cx="812800" cy="812800"/>
            </a:xfrm>
          </p:grpSpPr>
          <p:sp>
            <p:nvSpPr>
              <p:cNvPr id="287" name="Freeform 2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88" name="TextBox 28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89" name="Group 289"/>
            <p:cNvGrpSpPr/>
            <p:nvPr/>
          </p:nvGrpSpPr>
          <p:grpSpPr>
            <a:xfrm>
              <a:off x="14330238" y="1870447"/>
              <a:ext cx="357412" cy="357412"/>
              <a:chOff x="0" y="0"/>
              <a:chExt cx="812800" cy="81280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  <a:ln w="952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291" name="TextBox 29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4202" tIns="4202" rIns="4202" bIns="4202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292" name="Freeform 292"/>
          <p:cNvSpPr/>
          <p:nvPr/>
        </p:nvSpPr>
        <p:spPr>
          <a:xfrm>
            <a:off x="-758974" y="-282793"/>
            <a:ext cx="8969222" cy="2268269"/>
          </a:xfrm>
          <a:custGeom>
            <a:avLst/>
            <a:gdLst/>
            <a:ahLst/>
            <a:cxnLst/>
            <a:rect l="l" t="t" r="r" b="b"/>
            <a:pathLst>
              <a:path w="13453833" h="3402404">
                <a:moveTo>
                  <a:pt x="0" y="0"/>
                </a:moveTo>
                <a:lnTo>
                  <a:pt x="13453833" y="0"/>
                </a:lnTo>
                <a:lnTo>
                  <a:pt x="13453833" y="3402404"/>
                </a:lnTo>
                <a:lnTo>
                  <a:pt x="0" y="3402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442" b="-44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 sz="1200"/>
          </a:p>
        </p:txBody>
      </p:sp>
      <p:grpSp>
        <p:nvGrpSpPr>
          <p:cNvPr id="293" name="Group 293"/>
          <p:cNvGrpSpPr/>
          <p:nvPr/>
        </p:nvGrpSpPr>
        <p:grpSpPr>
          <a:xfrm>
            <a:off x="366778" y="5968527"/>
            <a:ext cx="325275" cy="325275"/>
            <a:chOff x="0" y="0"/>
            <a:chExt cx="812800" cy="812800"/>
          </a:xfrm>
        </p:grpSpPr>
        <p:sp>
          <p:nvSpPr>
            <p:cNvPr id="294" name="Freeform 2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38100" cap="sq">
              <a:solidFill>
                <a:srgbClr val="00B9D4"/>
              </a:solidFill>
              <a:prstDash val="solid"/>
              <a:miter/>
            </a:ln>
          </p:spPr>
          <p:txBody>
            <a:bodyPr/>
            <a:lstStyle/>
            <a:p>
              <a:endParaRPr lang="fr-BE" sz="1200"/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366778" y="5578532"/>
            <a:ext cx="325275" cy="325275"/>
            <a:chOff x="0" y="0"/>
            <a:chExt cx="812800" cy="812800"/>
          </a:xfrm>
        </p:grpSpPr>
        <p:sp>
          <p:nvSpPr>
            <p:cNvPr id="296" name="Freeform 29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49A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297" name="TextBox 29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354" tIns="5354" rIns="5354" bIns="5354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98" name="Freeform 298"/>
          <p:cNvSpPr/>
          <p:nvPr/>
        </p:nvSpPr>
        <p:spPr>
          <a:xfrm>
            <a:off x="399379" y="5600233"/>
            <a:ext cx="260073" cy="243819"/>
          </a:xfrm>
          <a:custGeom>
            <a:avLst/>
            <a:gdLst/>
            <a:ahLst/>
            <a:cxnLst/>
            <a:rect l="l" t="t" r="r" b="b"/>
            <a:pathLst>
              <a:path w="390109" h="365728">
                <a:moveTo>
                  <a:pt x="0" y="0"/>
                </a:moveTo>
                <a:lnTo>
                  <a:pt x="390109" y="0"/>
                </a:lnTo>
                <a:lnTo>
                  <a:pt x="390109" y="365727"/>
                </a:lnTo>
                <a:lnTo>
                  <a:pt x="0" y="3657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299" name="Group 299"/>
          <p:cNvGrpSpPr/>
          <p:nvPr/>
        </p:nvGrpSpPr>
        <p:grpSpPr>
          <a:xfrm>
            <a:off x="382894" y="5179442"/>
            <a:ext cx="321670" cy="321670"/>
            <a:chOff x="0" y="0"/>
            <a:chExt cx="812800" cy="812800"/>
          </a:xfrm>
        </p:grpSpPr>
        <p:sp>
          <p:nvSpPr>
            <p:cNvPr id="300" name="Freeform 30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7DB2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01" name="TextBox 30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309" tIns="6309" rIns="6309" bIns="6309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02" name="Freeform 302"/>
          <p:cNvSpPr/>
          <p:nvPr/>
        </p:nvSpPr>
        <p:spPr>
          <a:xfrm>
            <a:off x="419993" y="5208220"/>
            <a:ext cx="247472" cy="229530"/>
          </a:xfrm>
          <a:custGeom>
            <a:avLst/>
            <a:gdLst/>
            <a:ahLst/>
            <a:cxnLst/>
            <a:rect l="l" t="t" r="r" b="b"/>
            <a:pathLst>
              <a:path w="371208" h="344295">
                <a:moveTo>
                  <a:pt x="0" y="0"/>
                </a:moveTo>
                <a:lnTo>
                  <a:pt x="371208" y="0"/>
                </a:lnTo>
                <a:lnTo>
                  <a:pt x="371208" y="344296"/>
                </a:lnTo>
                <a:lnTo>
                  <a:pt x="0" y="3442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03" name="Freeform 303"/>
          <p:cNvSpPr/>
          <p:nvPr/>
        </p:nvSpPr>
        <p:spPr>
          <a:xfrm>
            <a:off x="395594" y="6374378"/>
            <a:ext cx="267643" cy="261621"/>
          </a:xfrm>
          <a:custGeom>
            <a:avLst/>
            <a:gdLst/>
            <a:ahLst/>
            <a:cxnLst/>
            <a:rect l="l" t="t" r="r" b="b"/>
            <a:pathLst>
              <a:path w="401464" h="392431">
                <a:moveTo>
                  <a:pt x="0" y="0"/>
                </a:moveTo>
                <a:lnTo>
                  <a:pt x="401463" y="0"/>
                </a:lnTo>
                <a:lnTo>
                  <a:pt x="401463" y="392431"/>
                </a:lnTo>
                <a:lnTo>
                  <a:pt x="0" y="39243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304" name="Group 304"/>
          <p:cNvGrpSpPr/>
          <p:nvPr/>
        </p:nvGrpSpPr>
        <p:grpSpPr>
          <a:xfrm>
            <a:off x="140138" y="4549633"/>
            <a:ext cx="1837105" cy="580911"/>
            <a:chOff x="0" y="0"/>
            <a:chExt cx="3674208" cy="1161821"/>
          </a:xfrm>
        </p:grpSpPr>
        <p:grpSp>
          <p:nvGrpSpPr>
            <p:cNvPr id="305" name="Group 305"/>
            <p:cNvGrpSpPr/>
            <p:nvPr/>
          </p:nvGrpSpPr>
          <p:grpSpPr>
            <a:xfrm>
              <a:off x="0" y="0"/>
              <a:ext cx="1161821" cy="1161821"/>
              <a:chOff x="0" y="0"/>
              <a:chExt cx="812800" cy="8128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38100" cap="sq">
                <a:solidFill>
                  <a:srgbClr val="14549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</p:grpSp>
        <p:sp>
          <p:nvSpPr>
            <p:cNvPr id="307" name="TextBox 307"/>
            <p:cNvSpPr txBox="1"/>
            <p:nvPr/>
          </p:nvSpPr>
          <p:spPr>
            <a:xfrm>
              <a:off x="1294511" y="285096"/>
              <a:ext cx="237969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7"/>
                </a:lnSpc>
              </a:pPr>
              <a:r>
                <a:rPr lang="en-US" sz="1167">
                  <a:solidFill>
                    <a:srgbClr val="14549A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Développement économique</a:t>
              </a: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2312778" y="4538003"/>
            <a:ext cx="1812194" cy="604171"/>
            <a:chOff x="0" y="0"/>
            <a:chExt cx="3624389" cy="1208342"/>
          </a:xfrm>
        </p:grpSpPr>
        <p:grpSp>
          <p:nvGrpSpPr>
            <p:cNvPr id="309" name="Group 309"/>
            <p:cNvGrpSpPr/>
            <p:nvPr/>
          </p:nvGrpSpPr>
          <p:grpSpPr>
            <a:xfrm>
              <a:off x="0" y="0"/>
              <a:ext cx="1208342" cy="1208342"/>
              <a:chOff x="0" y="0"/>
              <a:chExt cx="812800" cy="81280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/>
                </a:stretch>
              </a:blipFill>
              <a:ln w="38100" cap="sq">
                <a:solidFill>
                  <a:srgbClr val="47B04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</p:grpSp>
        <p:sp>
          <p:nvSpPr>
            <p:cNvPr id="311" name="TextBox 311"/>
            <p:cNvSpPr txBox="1"/>
            <p:nvPr/>
          </p:nvSpPr>
          <p:spPr>
            <a:xfrm>
              <a:off x="1440098" y="308354"/>
              <a:ext cx="2184291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7"/>
                </a:lnSpc>
              </a:pPr>
              <a:r>
                <a:rPr lang="en-US" sz="1167">
                  <a:solidFill>
                    <a:srgbClr val="37A766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Gestion des déchets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2718946" y="5418380"/>
            <a:ext cx="312686" cy="312686"/>
            <a:chOff x="0" y="0"/>
            <a:chExt cx="812800" cy="812800"/>
          </a:xfrm>
        </p:grpSpPr>
        <p:sp>
          <p:nvSpPr>
            <p:cNvPr id="313" name="Freeform 3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75F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14" name="TextBox 3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147" tIns="5147" rIns="5147" bIns="514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15" name="Freeform 315"/>
          <p:cNvSpPr/>
          <p:nvPr/>
        </p:nvSpPr>
        <p:spPr>
          <a:xfrm>
            <a:off x="2716778" y="5422750"/>
            <a:ext cx="317023" cy="303946"/>
          </a:xfrm>
          <a:custGeom>
            <a:avLst/>
            <a:gdLst/>
            <a:ahLst/>
            <a:cxnLst/>
            <a:rect l="l" t="t" r="r" b="b"/>
            <a:pathLst>
              <a:path w="475535" h="455919">
                <a:moveTo>
                  <a:pt x="0" y="0"/>
                </a:moveTo>
                <a:lnTo>
                  <a:pt x="475535" y="0"/>
                </a:lnTo>
                <a:lnTo>
                  <a:pt x="475535" y="455919"/>
                </a:lnTo>
                <a:lnTo>
                  <a:pt x="0" y="4559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316" name="Group 316"/>
          <p:cNvGrpSpPr/>
          <p:nvPr/>
        </p:nvGrpSpPr>
        <p:grpSpPr>
          <a:xfrm>
            <a:off x="2721115" y="6269100"/>
            <a:ext cx="312686" cy="312686"/>
            <a:chOff x="0" y="0"/>
            <a:chExt cx="812800" cy="812800"/>
          </a:xfrm>
        </p:grpSpPr>
        <p:sp>
          <p:nvSpPr>
            <p:cNvPr id="317" name="Freeform 3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D67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18" name="TextBox 3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147" tIns="5147" rIns="5147" bIns="514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19" name="Freeform 319"/>
          <p:cNvSpPr/>
          <p:nvPr/>
        </p:nvSpPr>
        <p:spPr>
          <a:xfrm>
            <a:off x="2728639" y="6275811"/>
            <a:ext cx="278055" cy="305975"/>
          </a:xfrm>
          <a:custGeom>
            <a:avLst/>
            <a:gdLst/>
            <a:ahLst/>
            <a:cxnLst/>
            <a:rect l="l" t="t" r="r" b="b"/>
            <a:pathLst>
              <a:path w="417082" h="458962">
                <a:moveTo>
                  <a:pt x="0" y="0"/>
                </a:moveTo>
                <a:lnTo>
                  <a:pt x="417081" y="0"/>
                </a:lnTo>
                <a:lnTo>
                  <a:pt x="417081" y="458962"/>
                </a:lnTo>
                <a:lnTo>
                  <a:pt x="0" y="458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320" name="Group 320"/>
          <p:cNvGrpSpPr/>
          <p:nvPr/>
        </p:nvGrpSpPr>
        <p:grpSpPr>
          <a:xfrm>
            <a:off x="2721115" y="5815300"/>
            <a:ext cx="312686" cy="312686"/>
            <a:chOff x="0" y="0"/>
            <a:chExt cx="812800" cy="812800"/>
          </a:xfrm>
        </p:grpSpPr>
        <p:sp>
          <p:nvSpPr>
            <p:cNvPr id="321" name="Freeform 3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B04D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22" name="TextBox 3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147" tIns="5147" rIns="5147" bIns="514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23" name="Freeform 323"/>
          <p:cNvSpPr/>
          <p:nvPr/>
        </p:nvSpPr>
        <p:spPr>
          <a:xfrm>
            <a:off x="2776139" y="5868651"/>
            <a:ext cx="202637" cy="205985"/>
          </a:xfrm>
          <a:custGeom>
            <a:avLst/>
            <a:gdLst/>
            <a:ahLst/>
            <a:cxnLst/>
            <a:rect l="l" t="t" r="r" b="b"/>
            <a:pathLst>
              <a:path w="303956" h="308977">
                <a:moveTo>
                  <a:pt x="0" y="0"/>
                </a:moveTo>
                <a:lnTo>
                  <a:pt x="303956" y="0"/>
                </a:lnTo>
                <a:lnTo>
                  <a:pt x="303956" y="308977"/>
                </a:lnTo>
                <a:lnTo>
                  <a:pt x="0" y="308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324" name="Group 324"/>
          <p:cNvGrpSpPr/>
          <p:nvPr/>
        </p:nvGrpSpPr>
        <p:grpSpPr>
          <a:xfrm>
            <a:off x="2797905" y="5174485"/>
            <a:ext cx="159107" cy="159107"/>
            <a:chOff x="0" y="0"/>
            <a:chExt cx="812800" cy="812800"/>
          </a:xfrm>
        </p:grpSpPr>
        <p:sp>
          <p:nvSpPr>
            <p:cNvPr id="325" name="Freeform 3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B04D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26" name="TextBox 3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3326" tIns="13326" rIns="13326" bIns="13326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4476729" y="5245610"/>
            <a:ext cx="1830971" cy="282129"/>
            <a:chOff x="0" y="19051"/>
            <a:chExt cx="3661943" cy="564258"/>
          </a:xfrm>
        </p:grpSpPr>
        <p:grpSp>
          <p:nvGrpSpPr>
            <p:cNvPr id="328" name="Group 328"/>
            <p:cNvGrpSpPr/>
            <p:nvPr/>
          </p:nvGrpSpPr>
          <p:grpSpPr>
            <a:xfrm>
              <a:off x="0" y="134224"/>
              <a:ext cx="318215" cy="318215"/>
              <a:chOff x="0" y="0"/>
              <a:chExt cx="812800" cy="812800"/>
            </a:xfrm>
          </p:grpSpPr>
          <p:sp>
            <p:nvSpPr>
              <p:cNvPr id="329" name="Freeform 3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30" name="TextBox 3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326" tIns="13326" rIns="13326" bIns="13326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31" name="TextBox 331"/>
            <p:cNvSpPr txBox="1"/>
            <p:nvPr/>
          </p:nvSpPr>
          <p:spPr>
            <a:xfrm>
              <a:off x="581308" y="19051"/>
              <a:ext cx="3080635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7"/>
                </a:lnSpc>
              </a:pPr>
              <a:r>
                <a:rPr lang="en-US" sz="1067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Stations d’épuration (moins de 10.000 E.H.*)</a:t>
              </a:r>
            </a:p>
          </p:txBody>
        </p:sp>
      </p:grpSp>
      <p:grpSp>
        <p:nvGrpSpPr>
          <p:cNvPr id="332" name="Group 332"/>
          <p:cNvGrpSpPr/>
          <p:nvPr/>
        </p:nvGrpSpPr>
        <p:grpSpPr>
          <a:xfrm>
            <a:off x="4091225" y="4553801"/>
            <a:ext cx="1884750" cy="572575"/>
            <a:chOff x="0" y="0"/>
            <a:chExt cx="3769500" cy="1145150"/>
          </a:xfrm>
        </p:grpSpPr>
        <p:sp>
          <p:nvSpPr>
            <p:cNvPr id="333" name="TextBox 333"/>
            <p:cNvSpPr txBox="1"/>
            <p:nvPr/>
          </p:nvSpPr>
          <p:spPr>
            <a:xfrm>
              <a:off x="1314220" y="279414"/>
              <a:ext cx="245528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7"/>
                </a:lnSpc>
              </a:pPr>
              <a:r>
                <a:rPr lang="en-US" sz="1167">
                  <a:solidFill>
                    <a:srgbClr val="00B9D4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Assainissement</a:t>
              </a:r>
            </a:p>
            <a:p>
              <a:pPr>
                <a:lnSpc>
                  <a:spcPts val="1167"/>
                </a:lnSpc>
              </a:pPr>
              <a:r>
                <a:rPr lang="en-US" sz="1167">
                  <a:solidFill>
                    <a:srgbClr val="00B9D4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des eaux usées</a:t>
              </a:r>
            </a:p>
          </p:txBody>
        </p:sp>
        <p:grpSp>
          <p:nvGrpSpPr>
            <p:cNvPr id="334" name="Group 334"/>
            <p:cNvGrpSpPr/>
            <p:nvPr/>
          </p:nvGrpSpPr>
          <p:grpSpPr>
            <a:xfrm>
              <a:off x="0" y="0"/>
              <a:ext cx="1145150" cy="1145150"/>
              <a:chOff x="0" y="0"/>
              <a:chExt cx="812800" cy="812800"/>
            </a:xfrm>
          </p:grpSpPr>
          <p:sp>
            <p:nvSpPr>
              <p:cNvPr id="335" name="Freeform 3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/>
                </a:stretch>
              </a:blipFill>
              <a:ln w="38100" cap="sq">
                <a:solidFill>
                  <a:srgbClr val="70CBF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</p:grpSp>
      </p:grpSp>
      <p:grpSp>
        <p:nvGrpSpPr>
          <p:cNvPr id="336" name="Group 336"/>
          <p:cNvGrpSpPr/>
          <p:nvPr/>
        </p:nvGrpSpPr>
        <p:grpSpPr>
          <a:xfrm>
            <a:off x="4438236" y="5612899"/>
            <a:ext cx="1689749" cy="282129"/>
            <a:chOff x="0" y="19051"/>
            <a:chExt cx="3379497" cy="564257"/>
          </a:xfrm>
        </p:grpSpPr>
        <p:grpSp>
          <p:nvGrpSpPr>
            <p:cNvPr id="337" name="Group 337"/>
            <p:cNvGrpSpPr/>
            <p:nvPr/>
          </p:nvGrpSpPr>
          <p:grpSpPr>
            <a:xfrm>
              <a:off x="0" y="67768"/>
              <a:ext cx="451128" cy="451128"/>
              <a:chOff x="0" y="0"/>
              <a:chExt cx="812800" cy="8128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9D4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39" name="TextBox 3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326" tIns="13326" rIns="13326" bIns="13326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40" name="TextBox 340"/>
            <p:cNvSpPr txBox="1"/>
            <p:nvPr/>
          </p:nvSpPr>
          <p:spPr>
            <a:xfrm>
              <a:off x="674076" y="19051"/>
              <a:ext cx="2705421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7"/>
                </a:lnSpc>
              </a:pPr>
              <a:r>
                <a:rPr lang="en-US" sz="1067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Stations d’épuration (plus de 10.000 E.H.*)</a:t>
              </a:r>
            </a:p>
          </p:txBody>
        </p:sp>
      </p:grpSp>
      <p:grpSp>
        <p:nvGrpSpPr>
          <p:cNvPr id="341" name="Group 341"/>
          <p:cNvGrpSpPr/>
          <p:nvPr/>
        </p:nvGrpSpPr>
        <p:grpSpPr>
          <a:xfrm>
            <a:off x="6561701" y="4553801"/>
            <a:ext cx="2541374" cy="572575"/>
            <a:chOff x="0" y="0"/>
            <a:chExt cx="5082748" cy="1145150"/>
          </a:xfrm>
        </p:grpSpPr>
        <p:sp>
          <p:nvSpPr>
            <p:cNvPr id="342" name="TextBox 342"/>
            <p:cNvSpPr txBox="1"/>
            <p:nvPr/>
          </p:nvSpPr>
          <p:spPr>
            <a:xfrm>
              <a:off x="1314220" y="279414"/>
              <a:ext cx="376852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7"/>
                </a:lnSpc>
              </a:pPr>
              <a:r>
                <a:rPr lang="en-US" sz="1167">
                  <a:solidFill>
                    <a:srgbClr val="00B9D4"/>
                  </a:solidFill>
                  <a:latin typeface="Libre Franklin Semi-Bold"/>
                  <a:ea typeface="Libre Franklin Semi-Bold"/>
                  <a:cs typeface="Libre Franklin Semi-Bold"/>
                  <a:sym typeface="Libre Franklin Semi-Bold"/>
                </a:rPr>
                <a:t>Distribution et production Eau potable</a:t>
              </a:r>
            </a:p>
          </p:txBody>
        </p:sp>
        <p:grpSp>
          <p:nvGrpSpPr>
            <p:cNvPr id="343" name="Group 343"/>
            <p:cNvGrpSpPr/>
            <p:nvPr/>
          </p:nvGrpSpPr>
          <p:grpSpPr>
            <a:xfrm>
              <a:off x="0" y="0"/>
              <a:ext cx="1145150" cy="1145150"/>
              <a:chOff x="0" y="0"/>
              <a:chExt cx="812800" cy="8128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/>
                </a:stretch>
              </a:blipFill>
              <a:ln w="38100" cap="sq">
                <a:solidFill>
                  <a:srgbClr val="70CBF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 sz="1200"/>
              </a:p>
            </p:txBody>
          </p:sp>
        </p:grpSp>
      </p:grpSp>
      <p:grpSp>
        <p:nvGrpSpPr>
          <p:cNvPr id="345" name="Group 345"/>
          <p:cNvGrpSpPr/>
          <p:nvPr/>
        </p:nvGrpSpPr>
        <p:grpSpPr>
          <a:xfrm>
            <a:off x="6844213" y="5472905"/>
            <a:ext cx="1933965" cy="331065"/>
            <a:chOff x="0" y="0"/>
            <a:chExt cx="3867930" cy="662129"/>
          </a:xfrm>
        </p:grpSpPr>
        <p:grpSp>
          <p:nvGrpSpPr>
            <p:cNvPr id="346" name="Group 346"/>
            <p:cNvGrpSpPr/>
            <p:nvPr/>
          </p:nvGrpSpPr>
          <p:grpSpPr>
            <a:xfrm>
              <a:off x="0" y="18276"/>
              <a:ext cx="625577" cy="625577"/>
              <a:chOff x="0" y="0"/>
              <a:chExt cx="812800" cy="81280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48" name="TextBox 3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4565" tIns="14565" rIns="14565" bIns="14565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49" name="Freeform 349"/>
            <p:cNvSpPr/>
            <p:nvPr/>
          </p:nvSpPr>
          <p:spPr>
            <a:xfrm>
              <a:off x="161740" y="0"/>
              <a:ext cx="302096" cy="662129"/>
            </a:xfrm>
            <a:custGeom>
              <a:avLst/>
              <a:gdLst/>
              <a:ahLst/>
              <a:cxnLst/>
              <a:rect l="l" t="t" r="r" b="b"/>
              <a:pathLst>
                <a:path w="302096" h="662129">
                  <a:moveTo>
                    <a:pt x="0" y="0"/>
                  </a:moveTo>
                  <a:lnTo>
                    <a:pt x="302097" y="0"/>
                  </a:lnTo>
                  <a:lnTo>
                    <a:pt x="302097" y="662129"/>
                  </a:lnTo>
                  <a:lnTo>
                    <a:pt x="0" y="662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50" name="TextBox 350"/>
            <p:cNvSpPr txBox="1"/>
            <p:nvPr/>
          </p:nvSpPr>
          <p:spPr>
            <a:xfrm>
              <a:off x="787294" y="189900"/>
              <a:ext cx="3080636" cy="282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7"/>
                </a:lnSpc>
              </a:pPr>
              <a:r>
                <a:rPr lang="en-US" sz="1067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Châteaux d’eau</a:t>
              </a:r>
            </a:p>
          </p:txBody>
        </p:sp>
      </p:grpSp>
      <p:sp>
        <p:nvSpPr>
          <p:cNvPr id="351" name="TextBox 351"/>
          <p:cNvSpPr txBox="1"/>
          <p:nvPr/>
        </p:nvSpPr>
        <p:spPr>
          <a:xfrm>
            <a:off x="787394" y="5254770"/>
            <a:ext cx="109214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Hall-relais</a:t>
            </a:r>
          </a:p>
        </p:txBody>
      </p:sp>
      <p:sp>
        <p:nvSpPr>
          <p:cNvPr id="352" name="TextBox 352"/>
          <p:cNvSpPr txBox="1"/>
          <p:nvPr/>
        </p:nvSpPr>
        <p:spPr>
          <a:xfrm>
            <a:off x="787394" y="5670465"/>
            <a:ext cx="109214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 centers</a:t>
            </a:r>
          </a:p>
        </p:txBody>
      </p:sp>
      <p:sp>
        <p:nvSpPr>
          <p:cNvPr id="353" name="TextBox 353"/>
          <p:cNvSpPr txBox="1"/>
          <p:nvPr/>
        </p:nvSpPr>
        <p:spPr>
          <a:xfrm>
            <a:off x="787394" y="5990607"/>
            <a:ext cx="10921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Crématorium Champ du Court</a:t>
            </a:r>
          </a:p>
        </p:txBody>
      </p:sp>
      <p:sp>
        <p:nvSpPr>
          <p:cNvPr id="354" name="TextBox 354"/>
          <p:cNvSpPr txBox="1"/>
          <p:nvPr/>
        </p:nvSpPr>
        <p:spPr>
          <a:xfrm>
            <a:off x="787394" y="6371222"/>
            <a:ext cx="10921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Parcs d’activités économiques</a:t>
            </a:r>
          </a:p>
        </p:txBody>
      </p:sp>
      <p:sp>
        <p:nvSpPr>
          <p:cNvPr id="355" name="TextBox 355"/>
          <p:cNvSpPr txBox="1"/>
          <p:nvPr/>
        </p:nvSpPr>
        <p:spPr>
          <a:xfrm>
            <a:off x="787394" y="216022"/>
            <a:ext cx="413446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5"/>
              </a:lnSpc>
            </a:pPr>
            <a:r>
              <a:rPr lang="en-US" sz="4370" dirty="0">
                <a:solidFill>
                  <a:srgbClr val="FFFFFF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Notre </a:t>
            </a:r>
            <a:r>
              <a:rPr lang="en-US" sz="4370" dirty="0" err="1">
                <a:solidFill>
                  <a:srgbClr val="FFFFFF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territoire</a:t>
            </a:r>
            <a:endParaRPr lang="en-US" sz="4370" dirty="0">
              <a:solidFill>
                <a:srgbClr val="FFFFFF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356" name="TextBox 356"/>
          <p:cNvSpPr txBox="1"/>
          <p:nvPr/>
        </p:nvSpPr>
        <p:spPr>
          <a:xfrm>
            <a:off x="3091936" y="5440758"/>
            <a:ext cx="10921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Plateformes de compostage</a:t>
            </a:r>
          </a:p>
        </p:txBody>
      </p:sp>
      <p:sp>
        <p:nvSpPr>
          <p:cNvPr id="357" name="TextBox 357"/>
          <p:cNvSpPr txBox="1"/>
          <p:nvPr/>
        </p:nvSpPr>
        <p:spPr>
          <a:xfrm>
            <a:off x="3091936" y="6224920"/>
            <a:ext cx="109214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Unité de Valorisation Energétique</a:t>
            </a:r>
          </a:p>
        </p:txBody>
      </p:sp>
      <p:sp>
        <p:nvSpPr>
          <p:cNvPr id="358" name="TextBox 358"/>
          <p:cNvSpPr txBox="1"/>
          <p:nvPr/>
        </p:nvSpPr>
        <p:spPr>
          <a:xfrm>
            <a:off x="3091936" y="5830021"/>
            <a:ext cx="109214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Centre de transfert</a:t>
            </a:r>
          </a:p>
        </p:txBody>
      </p:sp>
      <p:sp>
        <p:nvSpPr>
          <p:cNvPr id="359" name="TextBox 359"/>
          <p:cNvSpPr txBox="1"/>
          <p:nvPr/>
        </p:nvSpPr>
        <p:spPr>
          <a:xfrm>
            <a:off x="3091936" y="5186631"/>
            <a:ext cx="109214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Recyparcs</a:t>
            </a:r>
          </a:p>
        </p:txBody>
      </p:sp>
      <p:sp>
        <p:nvSpPr>
          <p:cNvPr id="360" name="TextBox 360"/>
          <p:cNvSpPr txBox="1"/>
          <p:nvPr/>
        </p:nvSpPr>
        <p:spPr>
          <a:xfrm>
            <a:off x="4438235" y="6049105"/>
            <a:ext cx="1830972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"/>
              </a:lnSpc>
            </a:pPr>
            <a:r>
              <a:rPr lang="en-US" sz="1067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*E.H. = Equivalent-Habitant</a:t>
            </a:r>
          </a:p>
        </p:txBody>
      </p:sp>
      <p:grpSp>
        <p:nvGrpSpPr>
          <p:cNvPr id="361" name="Group 361"/>
          <p:cNvGrpSpPr/>
          <p:nvPr/>
        </p:nvGrpSpPr>
        <p:grpSpPr>
          <a:xfrm>
            <a:off x="6898633" y="5229057"/>
            <a:ext cx="1879546" cy="141064"/>
            <a:chOff x="0" y="19049"/>
            <a:chExt cx="3759092" cy="282129"/>
          </a:xfrm>
        </p:grpSpPr>
        <p:grpSp>
          <p:nvGrpSpPr>
            <p:cNvPr id="362" name="Group 362"/>
            <p:cNvGrpSpPr/>
            <p:nvPr/>
          </p:nvGrpSpPr>
          <p:grpSpPr>
            <a:xfrm>
              <a:off x="0" y="62708"/>
              <a:ext cx="407898" cy="195016"/>
              <a:chOff x="0" y="0"/>
              <a:chExt cx="97711" cy="46716"/>
            </a:xfrm>
          </p:grpSpPr>
          <p:sp>
            <p:nvSpPr>
              <p:cNvPr id="363" name="Freeform 363"/>
              <p:cNvSpPr/>
              <p:nvPr/>
            </p:nvSpPr>
            <p:spPr>
              <a:xfrm>
                <a:off x="0" y="0"/>
                <a:ext cx="97711" cy="46716"/>
              </a:xfrm>
              <a:custGeom>
                <a:avLst/>
                <a:gdLst/>
                <a:ahLst/>
                <a:cxnLst/>
                <a:rect l="l" t="t" r="r" b="b"/>
                <a:pathLst>
                  <a:path w="97711" h="46716">
                    <a:moveTo>
                      <a:pt x="0" y="0"/>
                    </a:moveTo>
                    <a:lnTo>
                      <a:pt x="97711" y="0"/>
                    </a:lnTo>
                    <a:lnTo>
                      <a:pt x="97711" y="46716"/>
                    </a:lnTo>
                    <a:lnTo>
                      <a:pt x="0" y="46716"/>
                    </a:lnTo>
                    <a:close/>
                  </a:path>
                </a:pathLst>
              </a:custGeom>
              <a:solidFill>
                <a:srgbClr val="70CBF3"/>
              </a:solidFill>
            </p:spPr>
            <p:txBody>
              <a:bodyPr/>
              <a:lstStyle/>
              <a:p>
                <a:endParaRPr lang="fr-BE" sz="1200"/>
              </a:p>
            </p:txBody>
          </p:sp>
          <p:sp>
            <p:nvSpPr>
              <p:cNvPr id="364" name="TextBox 364"/>
              <p:cNvSpPr txBox="1"/>
              <p:nvPr/>
            </p:nvSpPr>
            <p:spPr>
              <a:xfrm>
                <a:off x="0" y="-38100"/>
                <a:ext cx="97711" cy="84816"/>
              </a:xfrm>
              <a:prstGeom prst="rect">
                <a:avLst/>
              </a:prstGeom>
            </p:spPr>
            <p:txBody>
              <a:bodyPr lIns="27927" tIns="27927" rIns="27927" bIns="2792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65" name="TextBox 365"/>
            <p:cNvSpPr txBox="1"/>
            <p:nvPr/>
          </p:nvSpPr>
          <p:spPr>
            <a:xfrm>
              <a:off x="678456" y="19049"/>
              <a:ext cx="3080636" cy="282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7"/>
                </a:lnSpc>
              </a:pPr>
              <a:r>
                <a:rPr lang="en-US" sz="1067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Réservoirs</a:t>
              </a:r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6760098" y="5906649"/>
            <a:ext cx="2160337" cy="423193"/>
            <a:chOff x="0" y="19049"/>
            <a:chExt cx="4320675" cy="846386"/>
          </a:xfrm>
        </p:grpSpPr>
        <p:sp>
          <p:nvSpPr>
            <p:cNvPr id="367" name="Freeform 367"/>
            <p:cNvSpPr/>
            <p:nvPr/>
          </p:nvSpPr>
          <p:spPr>
            <a:xfrm>
              <a:off x="0" y="25998"/>
              <a:ext cx="962041" cy="800899"/>
            </a:xfrm>
            <a:custGeom>
              <a:avLst/>
              <a:gdLst/>
              <a:ahLst/>
              <a:cxnLst/>
              <a:rect l="l" t="t" r="r" b="b"/>
              <a:pathLst>
                <a:path w="962041" h="800899">
                  <a:moveTo>
                    <a:pt x="0" y="0"/>
                  </a:moveTo>
                  <a:lnTo>
                    <a:pt x="962041" y="0"/>
                  </a:lnTo>
                  <a:lnTo>
                    <a:pt x="962041" y="800899"/>
                  </a:lnTo>
                  <a:lnTo>
                    <a:pt x="0" y="80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68" name="TextBox 368"/>
            <p:cNvSpPr txBox="1"/>
            <p:nvPr/>
          </p:nvSpPr>
          <p:spPr>
            <a:xfrm>
              <a:off x="1052432" y="19049"/>
              <a:ext cx="3268243" cy="846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7"/>
                </a:lnSpc>
              </a:pPr>
              <a:r>
                <a:rPr lang="en-US" sz="1067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Communes associées</a:t>
              </a:r>
            </a:p>
            <a:p>
              <a:pPr>
                <a:lnSpc>
                  <a:spcPts val="1067"/>
                </a:lnSpc>
              </a:pPr>
              <a:r>
                <a:rPr lang="en-US" sz="1067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Production et/ou Distribution d’eau</a:t>
              </a:r>
            </a:p>
          </p:txBody>
        </p:sp>
      </p:grpSp>
      <p:sp>
        <p:nvSpPr>
          <p:cNvPr id="369" name="Freeform 369"/>
          <p:cNvSpPr/>
          <p:nvPr/>
        </p:nvSpPr>
        <p:spPr>
          <a:xfrm>
            <a:off x="10914719" y="6172201"/>
            <a:ext cx="1182963" cy="670951"/>
          </a:xfrm>
          <a:custGeom>
            <a:avLst/>
            <a:gdLst/>
            <a:ahLst/>
            <a:cxnLst/>
            <a:rect l="l" t="t" r="r" b="b"/>
            <a:pathLst>
              <a:path w="1774445" h="1006427">
                <a:moveTo>
                  <a:pt x="0" y="0"/>
                </a:moveTo>
                <a:lnTo>
                  <a:pt x="1774446" y="0"/>
                </a:lnTo>
                <a:lnTo>
                  <a:pt x="1774446" y="1006427"/>
                </a:lnTo>
                <a:lnTo>
                  <a:pt x="0" y="100642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18987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70" name="Freeform 161">
            <a:extLst>
              <a:ext uri="{FF2B5EF4-FFF2-40B4-BE49-F238E27FC236}">
                <a16:creationId xmlns:a16="http://schemas.microsoft.com/office/drawing/2014/main" id="{7D685000-C582-5125-BACE-9B98D229AA0B}"/>
              </a:ext>
            </a:extLst>
          </p:cNvPr>
          <p:cNvSpPr/>
          <p:nvPr/>
        </p:nvSpPr>
        <p:spPr>
          <a:xfrm>
            <a:off x="8641776" y="2238508"/>
            <a:ext cx="129851" cy="65328"/>
          </a:xfrm>
          <a:custGeom>
            <a:avLst/>
            <a:gdLst/>
            <a:ahLst/>
            <a:cxnLst/>
            <a:rect l="l" t="t" r="r" b="b"/>
            <a:pathLst>
              <a:path w="69259" h="34844">
                <a:moveTo>
                  <a:pt x="0" y="0"/>
                </a:moveTo>
                <a:lnTo>
                  <a:pt x="69259" y="0"/>
                </a:lnTo>
                <a:lnTo>
                  <a:pt x="69259" y="34844"/>
                </a:lnTo>
                <a:lnTo>
                  <a:pt x="0" y="34844"/>
                </a:lnTo>
                <a:close/>
              </a:path>
            </a:pathLst>
          </a:custGeom>
          <a:solidFill>
            <a:srgbClr val="70CBF3"/>
          </a:solidFill>
        </p:spPr>
        <p:txBody>
          <a:bodyPr/>
          <a:lstStyle/>
          <a:p>
            <a:endParaRPr lang="fr-BE" sz="1200"/>
          </a:p>
        </p:txBody>
      </p:sp>
      <p:grpSp>
        <p:nvGrpSpPr>
          <p:cNvPr id="372" name="Group 299">
            <a:extLst>
              <a:ext uri="{FF2B5EF4-FFF2-40B4-BE49-F238E27FC236}">
                <a16:creationId xmlns:a16="http://schemas.microsoft.com/office/drawing/2014/main" id="{A116DCC3-E378-B86C-BBE8-DEC184F4964D}"/>
              </a:ext>
            </a:extLst>
          </p:cNvPr>
          <p:cNvGrpSpPr/>
          <p:nvPr/>
        </p:nvGrpSpPr>
        <p:grpSpPr>
          <a:xfrm>
            <a:off x="8575560" y="2006600"/>
            <a:ext cx="212841" cy="212841"/>
            <a:chOff x="0" y="0"/>
            <a:chExt cx="812800" cy="812800"/>
          </a:xfrm>
        </p:grpSpPr>
        <p:sp>
          <p:nvSpPr>
            <p:cNvPr id="373" name="Freeform 300">
              <a:extLst>
                <a:ext uri="{FF2B5EF4-FFF2-40B4-BE49-F238E27FC236}">
                  <a16:creationId xmlns:a16="http://schemas.microsoft.com/office/drawing/2014/main" id="{15AF5187-1A6A-5CD0-D9E5-786C2A2554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7DB2"/>
            </a:solidFill>
          </p:spPr>
          <p:txBody>
            <a:bodyPr/>
            <a:lstStyle/>
            <a:p>
              <a:endParaRPr lang="fr-BE" sz="1200"/>
            </a:p>
          </p:txBody>
        </p:sp>
        <p:sp>
          <p:nvSpPr>
            <p:cNvPr id="374" name="TextBox 301">
              <a:extLst>
                <a:ext uri="{FF2B5EF4-FFF2-40B4-BE49-F238E27FC236}">
                  <a16:creationId xmlns:a16="http://schemas.microsoft.com/office/drawing/2014/main" id="{485EFE36-336D-5DEA-4375-9B9C07A52B2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309" tIns="6309" rIns="6309" bIns="6309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75" name="Freeform 302">
            <a:extLst>
              <a:ext uri="{FF2B5EF4-FFF2-40B4-BE49-F238E27FC236}">
                <a16:creationId xmlns:a16="http://schemas.microsoft.com/office/drawing/2014/main" id="{B75BCBDE-DA48-5743-80A9-665AB695C3F6}"/>
              </a:ext>
            </a:extLst>
          </p:cNvPr>
          <p:cNvSpPr/>
          <p:nvPr/>
        </p:nvSpPr>
        <p:spPr>
          <a:xfrm>
            <a:off x="8612658" y="2035379"/>
            <a:ext cx="163746" cy="151874"/>
          </a:xfrm>
          <a:custGeom>
            <a:avLst/>
            <a:gdLst/>
            <a:ahLst/>
            <a:cxnLst/>
            <a:rect l="l" t="t" r="r" b="b"/>
            <a:pathLst>
              <a:path w="371208" h="344295">
                <a:moveTo>
                  <a:pt x="0" y="0"/>
                </a:moveTo>
                <a:lnTo>
                  <a:pt x="371208" y="0"/>
                </a:lnTo>
                <a:lnTo>
                  <a:pt x="371208" y="344296"/>
                </a:lnTo>
                <a:lnTo>
                  <a:pt x="0" y="3442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8B20D12F-98D1-192B-BD85-BB9878CAE4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3352" y="1573800"/>
            <a:ext cx="164012" cy="1766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 descr="LOGO_in_bw.png"/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Freeform 6" descr="LOGO_in_bw.png"/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74DC40BA-DE6E-0D89-B7DB-8D97B1F8DF92}"/>
              </a:ext>
            </a:extLst>
          </p:cNvPr>
          <p:cNvSpPr txBox="1"/>
          <p:nvPr/>
        </p:nvSpPr>
        <p:spPr>
          <a:xfrm>
            <a:off x="599451" y="1257981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 marL="0" marR="0" lvl="0" indent="0" algn="ctr" defTabSz="650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2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effectLst/>
                <a:uLnTx/>
                <a:uFillTx/>
                <a:latin typeface="Franklin Gothic Heavy" panose="020B0603020102020204" pitchFamily="34" charset="0"/>
                <a:sym typeface="Franklin Gothic Heavy"/>
              </a:rPr>
              <a:t>Plan stratégique 2023-2025</a:t>
            </a:r>
            <a:endParaRPr kumimoji="0" sz="52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43A84C"/>
                  </a:gs>
                  <a:gs pos="100000">
                    <a:srgbClr val="1DB2C3"/>
                  </a:gs>
                </a:gsLst>
                <a:lin ang="10196545" scaled="0"/>
              </a:gradFill>
              <a:effectLst/>
              <a:uLnTx/>
              <a:uFillTx/>
              <a:latin typeface="Franklin Gothic Heavy" panose="020B0603020102020204" pitchFamily="34" charset="0"/>
              <a:sym typeface="Franklin Gothic Heavy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CEEDB4-2F8F-8A21-AA67-10DAA059F742}"/>
              </a:ext>
            </a:extLst>
          </p:cNvPr>
          <p:cNvSpPr txBox="1"/>
          <p:nvPr/>
        </p:nvSpPr>
        <p:spPr>
          <a:xfrm>
            <a:off x="7159864" y="4931416"/>
            <a:ext cx="6113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CBF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SA 2.1.4.2.1.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Instaurer un contrôle d’accès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dans les recyparcs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684CA8-087E-5EE5-8A65-E4B04A089524}"/>
              </a:ext>
            </a:extLst>
          </p:cNvPr>
          <p:cNvSpPr txBox="1"/>
          <p:nvPr/>
        </p:nvSpPr>
        <p:spPr>
          <a:xfrm>
            <a:off x="2209509" y="4608251"/>
            <a:ext cx="611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BCD75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A. 2.1.4.2.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Tendre vers l’objectif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pollueur-payeur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6FCBF2-BA87-CA5A-7364-92477F010CF5}"/>
              </a:ext>
            </a:extLst>
          </p:cNvPr>
          <p:cNvSpPr txBox="1"/>
          <p:nvPr/>
        </p:nvSpPr>
        <p:spPr>
          <a:xfrm>
            <a:off x="2209509" y="2582822"/>
            <a:ext cx="6113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B9D4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OS 2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Être un acteur de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transition durable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D26CFE-77AD-8647-612A-7FB2A6E844A0}"/>
              </a:ext>
            </a:extLst>
          </p:cNvPr>
          <p:cNvSpPr txBox="1"/>
          <p:nvPr/>
        </p:nvSpPr>
        <p:spPr>
          <a:xfrm>
            <a:off x="7159864" y="3541322"/>
            <a:ext cx="6113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OO 2.1.4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Optimiser la gestion des déchets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sur le territoire</a:t>
            </a:r>
            <a:b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1" name="Image 30" descr="Une image contenant symbol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CEEA5879-1D65-E4B2-34F4-45064B687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69" y="4697341"/>
            <a:ext cx="1643496" cy="1643496"/>
          </a:xfrm>
          <a:prstGeom prst="rect">
            <a:avLst/>
          </a:prstGeom>
        </p:spPr>
      </p:pic>
      <p:pic>
        <p:nvPicPr>
          <p:cNvPr id="33" name="Image 32" descr="Une image contenant Graphique, vert, symbole, conception&#10;&#10;Description générée automatiquement">
            <a:extLst>
              <a:ext uri="{FF2B5EF4-FFF2-40B4-BE49-F238E27FC236}">
                <a16:creationId xmlns:a16="http://schemas.microsoft.com/office/drawing/2014/main" id="{30994571-0BF6-265C-4FDE-CAA3DB218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78" y="3184809"/>
            <a:ext cx="1734534" cy="1734534"/>
          </a:xfrm>
          <a:prstGeom prst="rect">
            <a:avLst/>
          </a:prstGeom>
        </p:spPr>
      </p:pic>
      <p:pic>
        <p:nvPicPr>
          <p:cNvPr id="35" name="Image 3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B1162003-EA31-BDA8-EC02-24A83409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11" y="3907411"/>
            <a:ext cx="1771002" cy="1771002"/>
          </a:xfrm>
          <a:prstGeom prst="rect">
            <a:avLst/>
          </a:prstGeom>
        </p:spPr>
      </p:pic>
      <p:pic>
        <p:nvPicPr>
          <p:cNvPr id="37" name="Image 36" descr="Une image contenant Graphique, clipart, conception, art&#10;&#10;Description générée automatiquement">
            <a:extLst>
              <a:ext uri="{FF2B5EF4-FFF2-40B4-BE49-F238E27FC236}">
                <a16:creationId xmlns:a16="http://schemas.microsoft.com/office/drawing/2014/main" id="{8F977FC5-71EF-8264-978F-B7608D175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45" y="2446906"/>
            <a:ext cx="1734533" cy="1734533"/>
          </a:xfrm>
          <a:prstGeom prst="rect">
            <a:avLst/>
          </a:prstGeom>
        </p:spPr>
      </p:pic>
      <p:pic>
        <p:nvPicPr>
          <p:cNvPr id="11" name="Image 10" descr="Une image contenant texte, plante, toile, nature&#10;&#10;Description générée automatiquement">
            <a:extLst>
              <a:ext uri="{FF2B5EF4-FFF2-40B4-BE49-F238E27FC236}">
                <a16:creationId xmlns:a16="http://schemas.microsoft.com/office/drawing/2014/main" id="{067244B6-CFE4-9313-E7B7-3157C12A3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449" y="-19957"/>
            <a:ext cx="2398033" cy="2670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F5363-4D4F-3EB2-AB71-693C31DF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7BEE2EC0-AF7D-5806-29D0-61FC43200874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 descr="LOGO_in_bw.png">
            <a:extLst>
              <a:ext uri="{FF2B5EF4-FFF2-40B4-BE49-F238E27FC236}">
                <a16:creationId xmlns:a16="http://schemas.microsoft.com/office/drawing/2014/main" id="{41BE5643-4C6C-0D06-3C5D-700119E4EDD0}"/>
              </a:ext>
            </a:extLst>
          </p:cNvPr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DF618F6-DC7C-2F97-3EC3-AE25F115B142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35707B-21DD-8685-080C-D10280ED6E3D}"/>
              </a:ext>
            </a:extLst>
          </p:cNvPr>
          <p:cNvSpPr txBox="1"/>
          <p:nvPr/>
        </p:nvSpPr>
        <p:spPr>
          <a:xfrm>
            <a:off x="1497467" y="183016"/>
            <a:ext cx="5814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5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500" b="1" i="0" u="none" strike="noStrike" kern="1200" cap="none" spc="0" normalizeH="0" baseline="0" noProof="0">
                <a:ln>
                  <a:noFill/>
                </a:ln>
                <a:solidFill>
                  <a:srgbClr val="00BAC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Hausse des coûts de gestion des déchets</a:t>
            </a:r>
            <a:endParaRPr kumimoji="0" lang="fr-BE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60F275B-8048-4DFE-A4CF-CC19952AB873}"/>
              </a:ext>
            </a:extLst>
          </p:cNvPr>
          <p:cNvGrpSpPr/>
          <p:nvPr/>
        </p:nvGrpSpPr>
        <p:grpSpPr>
          <a:xfrm>
            <a:off x="0" y="6223687"/>
            <a:ext cx="5510463" cy="634313"/>
            <a:chOff x="0" y="0"/>
            <a:chExt cx="11020926" cy="126862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27B154D-F22E-9088-A74C-C2DAF8082A5F}"/>
                </a:ext>
              </a:extLst>
            </p:cNvPr>
            <p:cNvSpPr/>
            <p:nvPr/>
          </p:nvSpPr>
          <p:spPr>
            <a:xfrm>
              <a:off x="0" y="0"/>
              <a:ext cx="11020933" cy="1268603"/>
            </a:xfrm>
            <a:custGeom>
              <a:avLst/>
              <a:gdLst/>
              <a:ahLst/>
              <a:cxnLst/>
              <a:rect l="l" t="t" r="r" b="b"/>
              <a:pathLst>
                <a:path w="11020933" h="1268603">
                  <a:moveTo>
                    <a:pt x="0" y="1268603"/>
                  </a:moveTo>
                  <a:lnTo>
                    <a:pt x="0" y="0"/>
                  </a:lnTo>
                  <a:lnTo>
                    <a:pt x="11020933" y="1268603"/>
                  </a:lnTo>
                  <a:close/>
                </a:path>
              </a:pathLst>
            </a:custGeom>
            <a:gradFill rotWithShape="1">
              <a:gsLst>
                <a:gs pos="0">
                  <a:srgbClr val="03B0C1">
                    <a:alpha val="100000"/>
                  </a:srgbClr>
                </a:gs>
                <a:gs pos="100000">
                  <a:srgbClr val="74D6F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6" name="AutoShape 8">
            <a:extLst>
              <a:ext uri="{FF2B5EF4-FFF2-40B4-BE49-F238E27FC236}">
                <a16:creationId xmlns:a16="http://schemas.microsoft.com/office/drawing/2014/main" id="{CBD6124E-733D-C03C-20C5-AFE1366B80F8}"/>
              </a:ext>
            </a:extLst>
          </p:cNvPr>
          <p:cNvSpPr/>
          <p:nvPr/>
        </p:nvSpPr>
        <p:spPr>
          <a:xfrm rot="19556926" flipV="1">
            <a:off x="6669594" y="5120068"/>
            <a:ext cx="6056539" cy="53211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 17" descr="Une image contenant Graphique, Police, symbole, logo&#10;&#10;Description générée automatiquement">
            <a:extLst>
              <a:ext uri="{FF2B5EF4-FFF2-40B4-BE49-F238E27FC236}">
                <a16:creationId xmlns:a16="http://schemas.microsoft.com/office/drawing/2014/main" id="{90D33649-9A15-3708-E363-D9BBD09FB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6" y="198165"/>
            <a:ext cx="1199107" cy="1199107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4B118FF-D512-4A03-E4B0-D4A1C540BA58}"/>
              </a:ext>
            </a:extLst>
          </p:cNvPr>
          <p:cNvSpPr/>
          <p:nvPr/>
        </p:nvSpPr>
        <p:spPr>
          <a:xfrm>
            <a:off x="8191524" y="1001894"/>
            <a:ext cx="1254844" cy="391584"/>
          </a:xfrm>
          <a:prstGeom prst="roundRect">
            <a:avLst/>
          </a:prstGeom>
          <a:solidFill>
            <a:srgbClr val="70CB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Image 19" descr="Une image contenant Graphique, cercl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C2156408-70FA-5874-F05A-41452F7E3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0" y="0"/>
            <a:ext cx="1084244" cy="108424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29E5E12-94AA-579F-D898-DBDBE6B2A773}"/>
              </a:ext>
            </a:extLst>
          </p:cNvPr>
          <p:cNvSpPr txBox="1"/>
          <p:nvPr/>
        </p:nvSpPr>
        <p:spPr>
          <a:xfrm>
            <a:off x="8319910" y="992411"/>
            <a:ext cx="108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Recyparcs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9AA108A-82C4-001E-39D4-FC07987F6617}"/>
              </a:ext>
            </a:extLst>
          </p:cNvPr>
          <p:cNvSpPr txBox="1"/>
          <p:nvPr/>
        </p:nvSpPr>
        <p:spPr>
          <a:xfrm>
            <a:off x="6826235" y="1404181"/>
            <a:ext cx="47114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Cotisation par habitant  : 26,75 €/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hab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/an 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Gothic-Book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6CCCF12-419C-73D2-3A07-DBAD85B7981C}"/>
              </a:ext>
            </a:extLst>
          </p:cNvPr>
          <p:cNvSpPr/>
          <p:nvPr/>
        </p:nvSpPr>
        <p:spPr>
          <a:xfrm>
            <a:off x="6869073" y="1421751"/>
            <a:ext cx="3899606" cy="373442"/>
          </a:xfrm>
          <a:prstGeom prst="roundRect">
            <a:avLst/>
          </a:prstGeom>
          <a:noFill/>
          <a:ln>
            <a:solidFill>
              <a:srgbClr val="70C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8" name="Image 27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1CD06941-0092-D84B-CE28-C52E6E081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" y="1454141"/>
            <a:ext cx="1086807" cy="108680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085E8FB-5489-6D93-8950-712E6FDC31EC}"/>
              </a:ext>
            </a:extLst>
          </p:cNvPr>
          <p:cNvSpPr txBox="1"/>
          <p:nvPr/>
        </p:nvSpPr>
        <p:spPr>
          <a:xfrm>
            <a:off x="1196525" y="1425529"/>
            <a:ext cx="554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Objectifs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3719582-F8F2-3279-4622-D851E66BC909}"/>
              </a:ext>
            </a:extLst>
          </p:cNvPr>
          <p:cNvSpPr/>
          <p:nvPr/>
        </p:nvSpPr>
        <p:spPr>
          <a:xfrm>
            <a:off x="2008704" y="1997545"/>
            <a:ext cx="8983478" cy="475480"/>
          </a:xfrm>
          <a:prstGeom prst="roundRect">
            <a:avLst/>
          </a:prstGeom>
          <a:solidFill>
            <a:srgbClr val="47B0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9A53503-65AC-7B17-616A-B70E36C6A0CE}"/>
              </a:ext>
            </a:extLst>
          </p:cNvPr>
          <p:cNvSpPr/>
          <p:nvPr/>
        </p:nvSpPr>
        <p:spPr>
          <a:xfrm>
            <a:off x="1496812" y="2003708"/>
            <a:ext cx="450360" cy="411878"/>
          </a:xfrm>
          <a:prstGeom prst="ellipse">
            <a:avLst/>
          </a:prstGeom>
          <a:solidFill>
            <a:srgbClr val="BCD7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9B65938-98AA-C69B-B6EC-78A882734E4D}"/>
              </a:ext>
            </a:extLst>
          </p:cNvPr>
          <p:cNvSpPr txBox="1"/>
          <p:nvPr/>
        </p:nvSpPr>
        <p:spPr>
          <a:xfrm>
            <a:off x="1545349" y="1972911"/>
            <a:ext cx="4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1.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CC68840-5178-3A82-7300-E450B9C401BF}"/>
              </a:ext>
            </a:extLst>
          </p:cNvPr>
          <p:cNvSpPr txBox="1"/>
          <p:nvPr/>
        </p:nvSpPr>
        <p:spPr>
          <a:xfrm>
            <a:off x="643320" y="2067561"/>
            <a:ext cx="1049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1450" marR="0" lvl="2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Garantir une utilisation équitable des recyparcs pour les habitants des communes de la zone « in BW »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9B0342C9-A8B9-3757-3C84-D88CC47B12A5}"/>
              </a:ext>
            </a:extLst>
          </p:cNvPr>
          <p:cNvSpPr/>
          <p:nvPr/>
        </p:nvSpPr>
        <p:spPr>
          <a:xfrm>
            <a:off x="2037720" y="2625908"/>
            <a:ext cx="7330227" cy="475480"/>
          </a:xfrm>
          <a:prstGeom prst="roundRect">
            <a:avLst/>
          </a:prstGeom>
          <a:solidFill>
            <a:srgbClr val="47B0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9333755-8BEF-1CCB-8B9D-D38CAC43BBA3}"/>
              </a:ext>
            </a:extLst>
          </p:cNvPr>
          <p:cNvSpPr/>
          <p:nvPr/>
        </p:nvSpPr>
        <p:spPr>
          <a:xfrm>
            <a:off x="1512054" y="2641940"/>
            <a:ext cx="450360" cy="411878"/>
          </a:xfrm>
          <a:prstGeom prst="ellipse">
            <a:avLst/>
          </a:prstGeom>
          <a:solidFill>
            <a:srgbClr val="BCD7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7C9C529-5B2B-F766-8C57-0276B566C8E1}"/>
              </a:ext>
            </a:extLst>
          </p:cNvPr>
          <p:cNvSpPr txBox="1"/>
          <p:nvPr/>
        </p:nvSpPr>
        <p:spPr>
          <a:xfrm>
            <a:off x="1565016" y="2632469"/>
            <a:ext cx="4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2.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7597EF8-87D7-5C1E-F9EB-57C6414B0D6D}"/>
              </a:ext>
            </a:extLst>
          </p:cNvPr>
          <p:cNvSpPr txBox="1"/>
          <p:nvPr/>
        </p:nvSpPr>
        <p:spPr>
          <a:xfrm>
            <a:off x="1552642" y="2700531"/>
            <a:ext cx="104953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2705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Times New Roman"/>
              </a:rPr>
              <a:t>Limitation de la facture d'in BW et des citoyens grâce à des économies générées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0" name="Image 39" descr="Une image contenant symbole, logo, Police, Graphique&#10;&#10;Description générée automatiquement">
            <a:extLst>
              <a:ext uri="{FF2B5EF4-FFF2-40B4-BE49-F238E27FC236}">
                <a16:creationId xmlns:a16="http://schemas.microsoft.com/office/drawing/2014/main" id="{346736A8-3CF0-232A-1D10-3E1BC97FF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8" y="3154368"/>
            <a:ext cx="1035007" cy="103500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1C694BB-67E2-C36D-E469-275B2AD68081}"/>
              </a:ext>
            </a:extLst>
          </p:cNvPr>
          <p:cNvSpPr txBox="1"/>
          <p:nvPr/>
        </p:nvSpPr>
        <p:spPr>
          <a:xfrm>
            <a:off x="1267242" y="3339788"/>
            <a:ext cx="162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CD6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Avantages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A05501A9-1893-13C3-CF19-6152F0CBF357}"/>
              </a:ext>
            </a:extLst>
          </p:cNvPr>
          <p:cNvSpPr/>
          <p:nvPr/>
        </p:nvSpPr>
        <p:spPr>
          <a:xfrm>
            <a:off x="1972400" y="3838374"/>
            <a:ext cx="5155658" cy="431938"/>
          </a:xfrm>
          <a:prstGeom prst="roundRect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F77872C8-F13D-2C08-9A91-C52F22D31CC1}"/>
              </a:ext>
            </a:extLst>
          </p:cNvPr>
          <p:cNvSpPr/>
          <p:nvPr/>
        </p:nvSpPr>
        <p:spPr>
          <a:xfrm>
            <a:off x="1960142" y="4395015"/>
            <a:ext cx="5162829" cy="475480"/>
          </a:xfrm>
          <a:prstGeom prst="roundRect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C9BB741-3F83-5FE4-BCF6-5FC863DA46CC}"/>
              </a:ext>
            </a:extLst>
          </p:cNvPr>
          <p:cNvSpPr txBox="1"/>
          <p:nvPr/>
        </p:nvSpPr>
        <p:spPr>
          <a:xfrm>
            <a:off x="1473415" y="3927604"/>
            <a:ext cx="59915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2705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Times New Roman"/>
              </a:rPr>
              <a:t>Accessibilité pour un usage raisonnable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Times New Roman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B160D8F-F0C9-44DA-99C3-F1D125AD795C}"/>
              </a:ext>
            </a:extLst>
          </p:cNvPr>
          <p:cNvSpPr txBox="1"/>
          <p:nvPr/>
        </p:nvSpPr>
        <p:spPr>
          <a:xfrm>
            <a:off x="1478310" y="4448298"/>
            <a:ext cx="600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Encouragement à une gestion responsable des déchets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56A100D-B9EC-9B12-E59D-63E2C5DF5E18}"/>
              </a:ext>
            </a:extLst>
          </p:cNvPr>
          <p:cNvSpPr txBox="1"/>
          <p:nvPr/>
        </p:nvSpPr>
        <p:spPr>
          <a:xfrm>
            <a:off x="1552642" y="5457462"/>
            <a:ext cx="493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3D8DC3D6-3FE8-A2F7-029B-EF1DF64553CC}"/>
              </a:ext>
            </a:extLst>
          </p:cNvPr>
          <p:cNvSpPr/>
          <p:nvPr/>
        </p:nvSpPr>
        <p:spPr>
          <a:xfrm>
            <a:off x="1456570" y="4404444"/>
            <a:ext cx="450360" cy="411878"/>
          </a:xfrm>
          <a:prstGeom prst="ellipse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BFABC2D-B950-8DDF-BD73-89AE7E62B591}"/>
              </a:ext>
            </a:extLst>
          </p:cNvPr>
          <p:cNvSpPr/>
          <p:nvPr/>
        </p:nvSpPr>
        <p:spPr>
          <a:xfrm>
            <a:off x="1456570" y="3847868"/>
            <a:ext cx="450360" cy="411878"/>
          </a:xfrm>
          <a:prstGeom prst="ellipse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CD6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B128697-A330-3352-6BF3-17A8E6EEE5B4}"/>
              </a:ext>
            </a:extLst>
          </p:cNvPr>
          <p:cNvSpPr txBox="1"/>
          <p:nvPr/>
        </p:nvSpPr>
        <p:spPr>
          <a:xfrm>
            <a:off x="1523367" y="3843503"/>
            <a:ext cx="4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1.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6D7C164-4C76-A8CC-E985-DE57209C69E3}"/>
              </a:ext>
            </a:extLst>
          </p:cNvPr>
          <p:cNvSpPr txBox="1"/>
          <p:nvPr/>
        </p:nvSpPr>
        <p:spPr>
          <a:xfrm>
            <a:off x="1487561" y="4410328"/>
            <a:ext cx="4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2.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224BE84-5B39-BA49-6DEF-96F16B2BC795}"/>
              </a:ext>
            </a:extLst>
          </p:cNvPr>
          <p:cNvSpPr/>
          <p:nvPr/>
        </p:nvSpPr>
        <p:spPr>
          <a:xfrm>
            <a:off x="1971977" y="4988208"/>
            <a:ext cx="10076826" cy="475480"/>
          </a:xfrm>
          <a:prstGeom prst="roundRect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6DFA8B-BD05-4EB1-409A-DB3270E96D3B}"/>
              </a:ext>
            </a:extLst>
          </p:cNvPr>
          <p:cNvSpPr txBox="1"/>
          <p:nvPr/>
        </p:nvSpPr>
        <p:spPr>
          <a:xfrm>
            <a:off x="1447319" y="5035541"/>
            <a:ext cx="1048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Faire participer aux coûts les habitants hors zone, PME, PMI &amp; les </a:t>
            </a:r>
            <a:r>
              <a:rPr kumimoji="0" lang="fr-BE" altLang="fr-FR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hab</a:t>
            </a: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 de la zone pour utilisation disproportionnée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E283AA3-480B-F6BA-B9CF-8E5C0C8FB1FD}"/>
              </a:ext>
            </a:extLst>
          </p:cNvPr>
          <p:cNvSpPr/>
          <p:nvPr/>
        </p:nvSpPr>
        <p:spPr>
          <a:xfrm>
            <a:off x="1456570" y="4980812"/>
            <a:ext cx="450360" cy="411878"/>
          </a:xfrm>
          <a:prstGeom prst="ellipse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C006F1-4DAD-A2AD-331D-E85E0A7EBCDF}"/>
              </a:ext>
            </a:extLst>
          </p:cNvPr>
          <p:cNvSpPr txBox="1"/>
          <p:nvPr/>
        </p:nvSpPr>
        <p:spPr>
          <a:xfrm>
            <a:off x="1487561" y="4984019"/>
            <a:ext cx="4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3.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923AAE5-4918-6EF9-6EA1-3EEA07425BC6}"/>
              </a:ext>
            </a:extLst>
          </p:cNvPr>
          <p:cNvSpPr/>
          <p:nvPr/>
        </p:nvSpPr>
        <p:spPr>
          <a:xfrm>
            <a:off x="1960142" y="5602709"/>
            <a:ext cx="7278126" cy="475480"/>
          </a:xfrm>
          <a:prstGeom prst="roundRect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729163-B498-E442-65FC-186718B0C831}"/>
              </a:ext>
            </a:extLst>
          </p:cNvPr>
          <p:cNvSpPr txBox="1"/>
          <p:nvPr/>
        </p:nvSpPr>
        <p:spPr>
          <a:xfrm>
            <a:off x="1459104" y="5679177"/>
            <a:ext cx="804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Diminution du nombre de visiteurs </a:t>
            </a:r>
            <a:r>
              <a:rPr kumimoji="0" lang="fr-BE" altLang="fr-F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amélioration de la mobilité sur les recyparcs</a:t>
            </a:r>
            <a:endParaRPr kumimoji="0" lang="fr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97CDD15-A386-5BDF-E39D-FFDC8FA7025E}"/>
              </a:ext>
            </a:extLst>
          </p:cNvPr>
          <p:cNvSpPr/>
          <p:nvPr/>
        </p:nvSpPr>
        <p:spPr>
          <a:xfrm>
            <a:off x="1447319" y="5621824"/>
            <a:ext cx="450360" cy="411878"/>
          </a:xfrm>
          <a:prstGeom prst="ellipse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EBFF3A0-59A4-B77D-B59F-D5AA41C2BC9B}"/>
              </a:ext>
            </a:extLst>
          </p:cNvPr>
          <p:cNvSpPr txBox="1"/>
          <p:nvPr/>
        </p:nvSpPr>
        <p:spPr>
          <a:xfrm>
            <a:off x="1440251" y="5610213"/>
            <a:ext cx="4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rPr>
              <a:t>4.</a:t>
            </a: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4776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4C41F-0328-7416-ED0E-1D2B655E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1779A0B-A780-F435-5E29-CBFF12BD4F13}"/>
              </a:ext>
            </a:extLst>
          </p:cNvPr>
          <p:cNvSpPr/>
          <p:nvPr/>
        </p:nvSpPr>
        <p:spPr>
          <a:xfrm>
            <a:off x="6444344" y="2759212"/>
            <a:ext cx="4692082" cy="684353"/>
          </a:xfrm>
          <a:prstGeom prst="roundRect">
            <a:avLst/>
          </a:prstGeom>
          <a:noFill/>
          <a:ln>
            <a:solidFill>
              <a:srgbClr val="BCD7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DFFCD8C-336E-0822-ADA6-6A4C3C621949}"/>
              </a:ext>
            </a:extLst>
          </p:cNvPr>
          <p:cNvSpPr/>
          <p:nvPr/>
        </p:nvSpPr>
        <p:spPr>
          <a:xfrm>
            <a:off x="651821" y="2759212"/>
            <a:ext cx="5309537" cy="684353"/>
          </a:xfrm>
          <a:prstGeom prst="roundRect">
            <a:avLst/>
          </a:prstGeom>
          <a:noFill/>
          <a:ln>
            <a:solidFill>
              <a:srgbClr val="BCD7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9F934B6E-5561-8405-49F6-6E6FDA85EBCA}"/>
              </a:ext>
            </a:extLst>
          </p:cNvPr>
          <p:cNvSpPr/>
          <p:nvPr/>
        </p:nvSpPr>
        <p:spPr>
          <a:xfrm rot="5400000">
            <a:off x="4690939" y="5425620"/>
            <a:ext cx="2819039" cy="45719"/>
          </a:xfrm>
          <a:custGeom>
            <a:avLst/>
            <a:gdLst/>
            <a:ahLst/>
            <a:cxnLst/>
            <a:rect l="l" t="t" r="r" b="b"/>
            <a:pathLst>
              <a:path w="7315200" h="64008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5280948-6AB7-DC50-2F4C-F0DD024B516E}"/>
              </a:ext>
            </a:extLst>
          </p:cNvPr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C4646519-E08E-D588-E391-41C431E1924C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39436C8-B400-5C96-4CD7-ECD5DDF6CCA1}"/>
              </a:ext>
            </a:extLst>
          </p:cNvPr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B17775-C00C-19B6-592C-E8D8B079EDDE}"/>
                </a:ext>
              </a:extLst>
            </p:cNvPr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Freeform 6" descr="LOGO_in_bw.png">
            <a:extLst>
              <a:ext uri="{FF2B5EF4-FFF2-40B4-BE49-F238E27FC236}">
                <a16:creationId xmlns:a16="http://schemas.microsoft.com/office/drawing/2014/main" id="{7DE37DC2-DC72-4D34-A408-6129BCD46E0C}"/>
              </a:ext>
            </a:extLst>
          </p:cNvPr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4" r="-5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358C229-7262-DEFC-26AF-84A14B541CFF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CF3A25A7-7976-E68B-56DD-57CD6FFC8546}"/>
              </a:ext>
            </a:extLst>
          </p:cNvPr>
          <p:cNvSpPr txBox="1"/>
          <p:nvPr/>
        </p:nvSpPr>
        <p:spPr>
          <a:xfrm>
            <a:off x="1917087" y="1059707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 marL="0" marR="0" lvl="0" indent="0" algn="ctr" defTabSz="650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200" b="1" i="0" u="none" strike="noStrike" kern="1200" cap="none" spc="0" normalizeH="0" baseline="0" noProof="0">
                <a:ln>
                  <a:noFill/>
                </a:ln>
                <a:gradFill flip="none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effectLst/>
                <a:uLnTx/>
                <a:uFillTx/>
                <a:latin typeface="Franklin Gothic Heavy"/>
                <a:sym typeface="Franklin Gothic Heavy"/>
              </a:rPr>
              <a:t>Impacts annuels attendus</a:t>
            </a:r>
            <a:endParaRPr kumimoji="0" sz="5200" b="1" i="0" u="none" strike="noStrike" kern="1200" cap="none" spc="0" normalizeH="0" baseline="0" noProof="0">
              <a:ln>
                <a:noFill/>
              </a:ln>
              <a:gradFill flip="none">
                <a:gsLst>
                  <a:gs pos="0">
                    <a:srgbClr val="43A84C"/>
                  </a:gs>
                  <a:gs pos="100000">
                    <a:srgbClr val="1DB2C3"/>
                  </a:gs>
                </a:gsLst>
                <a:lin ang="10196545" scaled="0"/>
              </a:gradFill>
              <a:effectLst/>
              <a:uLnTx/>
              <a:uFillTx/>
              <a:latin typeface="Franklin Gothic Heavy"/>
              <a:sym typeface="Franklin Gothic Heavy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9F1730EA-AE51-C743-95DF-35D36AD7879B}"/>
              </a:ext>
            </a:extLst>
          </p:cNvPr>
          <p:cNvGrpSpPr/>
          <p:nvPr/>
        </p:nvGrpSpPr>
        <p:grpSpPr>
          <a:xfrm>
            <a:off x="3541997" y="4957347"/>
            <a:ext cx="2205661" cy="496810"/>
            <a:chOff x="0" y="-28559"/>
            <a:chExt cx="812800" cy="22369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CAA42D5-050D-0298-D4C8-11062C25D96D}"/>
                </a:ext>
              </a:extLst>
            </p:cNvPr>
            <p:cNvSpPr/>
            <p:nvPr/>
          </p:nvSpPr>
          <p:spPr>
            <a:xfrm>
              <a:off x="0" y="0"/>
              <a:ext cx="812800" cy="166540"/>
            </a:xfrm>
            <a:custGeom>
              <a:avLst/>
              <a:gdLst/>
              <a:ahLst/>
              <a:cxnLst/>
              <a:rect l="l" t="t" r="r" b="b"/>
              <a:pathLst>
                <a:path w="812800" h="166540">
                  <a:moveTo>
                    <a:pt x="83270" y="0"/>
                  </a:moveTo>
                  <a:lnTo>
                    <a:pt x="729530" y="0"/>
                  </a:lnTo>
                  <a:cubicBezTo>
                    <a:pt x="775519" y="0"/>
                    <a:pt x="812800" y="37281"/>
                    <a:pt x="812800" y="83270"/>
                  </a:cubicBezTo>
                  <a:lnTo>
                    <a:pt x="812800" y="83270"/>
                  </a:lnTo>
                  <a:cubicBezTo>
                    <a:pt x="812800" y="129259"/>
                    <a:pt x="775519" y="166540"/>
                    <a:pt x="729530" y="166540"/>
                  </a:cubicBezTo>
                  <a:lnTo>
                    <a:pt x="83270" y="166540"/>
                  </a:lnTo>
                  <a:cubicBezTo>
                    <a:pt x="37281" y="166540"/>
                    <a:pt x="0" y="129259"/>
                    <a:pt x="0" y="83270"/>
                  </a:cubicBezTo>
                  <a:lnTo>
                    <a:pt x="0" y="83270"/>
                  </a:lnTo>
                  <a:cubicBezTo>
                    <a:pt x="0" y="37281"/>
                    <a:pt x="37281" y="0"/>
                    <a:pt x="83270" y="0"/>
                  </a:cubicBezTo>
                  <a:close/>
                </a:path>
              </a:pathLst>
            </a:custGeom>
            <a:solidFill>
              <a:srgbClr val="F27D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9B67D012-924A-E09E-5C0D-8C1850209F89}"/>
                </a:ext>
              </a:extLst>
            </p:cNvPr>
            <p:cNvSpPr txBox="1"/>
            <p:nvPr/>
          </p:nvSpPr>
          <p:spPr>
            <a:xfrm>
              <a:off x="0" y="-28559"/>
              <a:ext cx="812800" cy="223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Impacts -</a:t>
              </a: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3116857E-F825-6C44-CC51-9539892FA0EC}"/>
              </a:ext>
            </a:extLst>
          </p:cNvPr>
          <p:cNvGrpSpPr/>
          <p:nvPr/>
        </p:nvGrpSpPr>
        <p:grpSpPr>
          <a:xfrm>
            <a:off x="6444344" y="5173751"/>
            <a:ext cx="2205661" cy="502977"/>
            <a:chOff x="0" y="-18810"/>
            <a:chExt cx="812800" cy="18535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5524B88-EB5D-F96F-AF3D-5745470E6927}"/>
                </a:ext>
              </a:extLst>
            </p:cNvPr>
            <p:cNvSpPr/>
            <p:nvPr/>
          </p:nvSpPr>
          <p:spPr>
            <a:xfrm>
              <a:off x="0" y="0"/>
              <a:ext cx="812800" cy="166540"/>
            </a:xfrm>
            <a:custGeom>
              <a:avLst/>
              <a:gdLst/>
              <a:ahLst/>
              <a:cxnLst/>
              <a:rect l="l" t="t" r="r" b="b"/>
              <a:pathLst>
                <a:path w="812800" h="166540">
                  <a:moveTo>
                    <a:pt x="83270" y="0"/>
                  </a:moveTo>
                  <a:lnTo>
                    <a:pt x="729530" y="0"/>
                  </a:lnTo>
                  <a:cubicBezTo>
                    <a:pt x="775519" y="0"/>
                    <a:pt x="812800" y="37281"/>
                    <a:pt x="812800" y="83270"/>
                  </a:cubicBezTo>
                  <a:lnTo>
                    <a:pt x="812800" y="83270"/>
                  </a:lnTo>
                  <a:cubicBezTo>
                    <a:pt x="812800" y="129259"/>
                    <a:pt x="775519" y="166540"/>
                    <a:pt x="729530" y="166540"/>
                  </a:cubicBezTo>
                  <a:lnTo>
                    <a:pt x="83270" y="166540"/>
                  </a:lnTo>
                  <a:cubicBezTo>
                    <a:pt x="37281" y="166540"/>
                    <a:pt x="0" y="129259"/>
                    <a:pt x="0" y="83270"/>
                  </a:cubicBezTo>
                  <a:lnTo>
                    <a:pt x="0" y="83270"/>
                  </a:lnTo>
                  <a:cubicBezTo>
                    <a:pt x="0" y="37281"/>
                    <a:pt x="37281" y="0"/>
                    <a:pt x="83270" y="0"/>
                  </a:cubicBezTo>
                  <a:close/>
                </a:path>
              </a:pathLst>
            </a:custGeom>
            <a:solidFill>
              <a:srgbClr val="BCD7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B19BEF40-1E99-9742-E9B5-81E87B0BE291}"/>
                </a:ext>
              </a:extLst>
            </p:cNvPr>
            <p:cNvSpPr txBox="1"/>
            <p:nvPr/>
          </p:nvSpPr>
          <p:spPr>
            <a:xfrm>
              <a:off x="0" y="-18810"/>
              <a:ext cx="755887" cy="185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Impacts +</a:t>
              </a:r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3F7F242C-90B4-DF83-92BA-3EB983D01E3B}"/>
              </a:ext>
            </a:extLst>
          </p:cNvPr>
          <p:cNvGrpSpPr/>
          <p:nvPr/>
        </p:nvGrpSpPr>
        <p:grpSpPr>
          <a:xfrm>
            <a:off x="8589908" y="4274951"/>
            <a:ext cx="2391320" cy="1079191"/>
            <a:chOff x="-44768" y="2390"/>
            <a:chExt cx="869452" cy="392380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33A3B1C-FE86-AD00-1B6C-5CB38153D366}"/>
                </a:ext>
              </a:extLst>
            </p:cNvPr>
            <p:cNvSpPr/>
            <p:nvPr/>
          </p:nvSpPr>
          <p:spPr>
            <a:xfrm>
              <a:off x="-44768" y="25339"/>
              <a:ext cx="855116" cy="316839"/>
            </a:xfrm>
            <a:custGeom>
              <a:avLst/>
              <a:gdLst/>
              <a:ahLst/>
              <a:cxnLst/>
              <a:rect l="l" t="t" r="r" b="b"/>
              <a:pathLst>
                <a:path w="812800" h="33486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06922"/>
                  </a:lnTo>
                  <a:cubicBezTo>
                    <a:pt x="812800" y="277581"/>
                    <a:pt x="755519" y="334863"/>
                    <a:pt x="684859" y="334863"/>
                  </a:cubicBezTo>
                  <a:lnTo>
                    <a:pt x="127941" y="334863"/>
                  </a:lnTo>
                  <a:cubicBezTo>
                    <a:pt x="94009" y="334863"/>
                    <a:pt x="61467" y="321383"/>
                    <a:pt x="37473" y="297390"/>
                  </a:cubicBezTo>
                  <a:cubicBezTo>
                    <a:pt x="13479" y="273396"/>
                    <a:pt x="0" y="240854"/>
                    <a:pt x="0" y="206922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BCD75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6A65791F-0C4C-CD09-350D-BDB43A1D0E90}"/>
                </a:ext>
              </a:extLst>
            </p:cNvPr>
            <p:cNvSpPr txBox="1"/>
            <p:nvPr/>
          </p:nvSpPr>
          <p:spPr>
            <a:xfrm>
              <a:off x="-30432" y="2390"/>
              <a:ext cx="855116" cy="39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Nouvelles </a:t>
              </a:r>
              <a:r>
                <a: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recettes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(+100€/j/recyparc)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500.000 €</a:t>
              </a: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E54AB2BC-DD6D-CA6F-7CBF-00902B9E2BB8}"/>
              </a:ext>
            </a:extLst>
          </p:cNvPr>
          <p:cNvGrpSpPr/>
          <p:nvPr/>
        </p:nvGrpSpPr>
        <p:grpSpPr>
          <a:xfrm>
            <a:off x="8489798" y="5661231"/>
            <a:ext cx="3407389" cy="1079191"/>
            <a:chOff x="0" y="-28794"/>
            <a:chExt cx="1132867" cy="373408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258BFEF-7BC7-C78C-C6D4-6A8509EBC339}"/>
                </a:ext>
              </a:extLst>
            </p:cNvPr>
            <p:cNvSpPr/>
            <p:nvPr/>
          </p:nvSpPr>
          <p:spPr>
            <a:xfrm>
              <a:off x="0" y="0"/>
              <a:ext cx="1132867" cy="344614"/>
            </a:xfrm>
            <a:custGeom>
              <a:avLst/>
              <a:gdLst/>
              <a:ahLst/>
              <a:cxnLst/>
              <a:rect l="l" t="t" r="r" b="b"/>
              <a:pathLst>
                <a:path w="1132867" h="344614">
                  <a:moveTo>
                    <a:pt x="91794" y="0"/>
                  </a:moveTo>
                  <a:lnTo>
                    <a:pt x="1041074" y="0"/>
                  </a:lnTo>
                  <a:cubicBezTo>
                    <a:pt x="1065419" y="0"/>
                    <a:pt x="1088767" y="9671"/>
                    <a:pt x="1105982" y="26886"/>
                  </a:cubicBezTo>
                  <a:cubicBezTo>
                    <a:pt x="1123196" y="44100"/>
                    <a:pt x="1132867" y="67449"/>
                    <a:pt x="1132867" y="91794"/>
                  </a:cubicBezTo>
                  <a:lnTo>
                    <a:pt x="1132867" y="252820"/>
                  </a:lnTo>
                  <a:cubicBezTo>
                    <a:pt x="1132867" y="277165"/>
                    <a:pt x="1123196" y="300513"/>
                    <a:pt x="1105982" y="317728"/>
                  </a:cubicBezTo>
                  <a:cubicBezTo>
                    <a:pt x="1088767" y="334943"/>
                    <a:pt x="1065419" y="344614"/>
                    <a:pt x="1041074" y="344614"/>
                  </a:cubicBezTo>
                  <a:lnTo>
                    <a:pt x="91794" y="344614"/>
                  </a:lnTo>
                  <a:cubicBezTo>
                    <a:pt x="67449" y="344614"/>
                    <a:pt x="44100" y="334943"/>
                    <a:pt x="26886" y="317728"/>
                  </a:cubicBezTo>
                  <a:cubicBezTo>
                    <a:pt x="9671" y="300513"/>
                    <a:pt x="0" y="277165"/>
                    <a:pt x="0" y="252820"/>
                  </a:cubicBezTo>
                  <a:lnTo>
                    <a:pt x="0" y="91794"/>
                  </a:lnTo>
                  <a:cubicBezTo>
                    <a:pt x="0" y="67449"/>
                    <a:pt x="9671" y="44100"/>
                    <a:pt x="26886" y="26886"/>
                  </a:cubicBezTo>
                  <a:cubicBezTo>
                    <a:pt x="44100" y="9671"/>
                    <a:pt x="67449" y="0"/>
                    <a:pt x="917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BCD75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652F9C48-CE79-E70E-DCA2-FB17D76595CC}"/>
                </a:ext>
              </a:extLst>
            </p:cNvPr>
            <p:cNvSpPr txBox="1"/>
            <p:nvPr/>
          </p:nvSpPr>
          <p:spPr>
            <a:xfrm>
              <a:off x="27545" y="-28794"/>
              <a:ext cx="1105321" cy="373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Diminution des </a:t>
              </a:r>
              <a:r>
                <a: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quantités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à </a:t>
              </a:r>
              <a:r>
                <a: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traiter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570.000 €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(2.500 T à 228€)</a:t>
              </a:r>
            </a:p>
          </p:txBody>
        </p: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A6AB6479-B65A-B731-49B6-794DC7511331}"/>
              </a:ext>
            </a:extLst>
          </p:cNvPr>
          <p:cNvSpPr/>
          <p:nvPr/>
        </p:nvSpPr>
        <p:spPr>
          <a:xfrm>
            <a:off x="3952741" y="5440804"/>
            <a:ext cx="4340827" cy="1432496"/>
          </a:xfrm>
          <a:custGeom>
            <a:avLst/>
            <a:gdLst/>
            <a:ahLst/>
            <a:cxnLst/>
            <a:rect l="l" t="t" r="r" b="b"/>
            <a:pathLst>
              <a:path w="6799814" h="2513098">
                <a:moveTo>
                  <a:pt x="0" y="0"/>
                </a:moveTo>
                <a:lnTo>
                  <a:pt x="6799814" y="0"/>
                </a:lnTo>
                <a:lnTo>
                  <a:pt x="6799814" y="2513098"/>
                </a:lnTo>
                <a:lnTo>
                  <a:pt x="0" y="25130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4EF7B3CD-2424-A203-C854-A3DD8A4FDE5D}"/>
              </a:ext>
            </a:extLst>
          </p:cNvPr>
          <p:cNvGrpSpPr/>
          <p:nvPr/>
        </p:nvGrpSpPr>
        <p:grpSpPr>
          <a:xfrm>
            <a:off x="386715" y="2735167"/>
            <a:ext cx="708398" cy="708398"/>
            <a:chOff x="0" y="0"/>
            <a:chExt cx="812800" cy="812800"/>
          </a:xfrm>
        </p:grpSpPr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42E2C91-9CD7-2EDF-90C2-EDA3995DB4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7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7E53FA86-51C1-70B9-242A-05D5B998D50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FBFCCAA4-A76E-309A-56F6-CBFCAF1B550C}"/>
              </a:ext>
            </a:extLst>
          </p:cNvPr>
          <p:cNvGrpSpPr/>
          <p:nvPr/>
        </p:nvGrpSpPr>
        <p:grpSpPr>
          <a:xfrm>
            <a:off x="6186509" y="2736611"/>
            <a:ext cx="708398" cy="708398"/>
            <a:chOff x="0" y="0"/>
            <a:chExt cx="812800" cy="812800"/>
          </a:xfrm>
        </p:grpSpPr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AB73C27-983E-38BA-6ADA-25A0B521BE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7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E9B83D4B-E8D9-3526-E5DD-4DA8F118D09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4" name="Freeform 25">
            <a:extLst>
              <a:ext uri="{FF2B5EF4-FFF2-40B4-BE49-F238E27FC236}">
                <a16:creationId xmlns:a16="http://schemas.microsoft.com/office/drawing/2014/main" id="{9BDA0CC1-74ED-38F4-CE85-7CF7278D3B6A}"/>
              </a:ext>
            </a:extLst>
          </p:cNvPr>
          <p:cNvSpPr/>
          <p:nvPr/>
        </p:nvSpPr>
        <p:spPr>
          <a:xfrm>
            <a:off x="489762" y="2859910"/>
            <a:ext cx="425705" cy="425705"/>
          </a:xfrm>
          <a:custGeom>
            <a:avLst/>
            <a:gdLst/>
            <a:ahLst/>
            <a:cxnLst/>
            <a:rect l="l" t="t" r="r" b="b"/>
            <a:pathLst>
              <a:path w="662633" h="662633">
                <a:moveTo>
                  <a:pt x="0" y="0"/>
                </a:moveTo>
                <a:lnTo>
                  <a:pt x="662633" y="0"/>
                </a:lnTo>
                <a:lnTo>
                  <a:pt x="662633" y="662633"/>
                </a:lnTo>
                <a:lnTo>
                  <a:pt x="0" y="662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AEA65262-8435-A667-4726-D90FE06EC5EC}"/>
              </a:ext>
            </a:extLst>
          </p:cNvPr>
          <p:cNvSpPr/>
          <p:nvPr/>
        </p:nvSpPr>
        <p:spPr>
          <a:xfrm>
            <a:off x="6353357" y="2873426"/>
            <a:ext cx="424391" cy="424391"/>
          </a:xfrm>
          <a:custGeom>
            <a:avLst/>
            <a:gdLst/>
            <a:ahLst/>
            <a:cxnLst/>
            <a:rect l="l" t="t" r="r" b="b"/>
            <a:pathLst>
              <a:path w="660587" h="660587">
                <a:moveTo>
                  <a:pt x="0" y="0"/>
                </a:moveTo>
                <a:lnTo>
                  <a:pt x="660587" y="0"/>
                </a:lnTo>
                <a:lnTo>
                  <a:pt x="660587" y="660587"/>
                </a:lnTo>
                <a:lnTo>
                  <a:pt x="0" y="660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Freeform 27">
            <a:extLst>
              <a:ext uri="{FF2B5EF4-FFF2-40B4-BE49-F238E27FC236}">
                <a16:creationId xmlns:a16="http://schemas.microsoft.com/office/drawing/2014/main" id="{A5CAAD28-7591-205E-0417-2A1E104C72BD}"/>
              </a:ext>
            </a:extLst>
          </p:cNvPr>
          <p:cNvSpPr/>
          <p:nvPr/>
        </p:nvSpPr>
        <p:spPr>
          <a:xfrm>
            <a:off x="1161525" y="3181433"/>
            <a:ext cx="428976" cy="195720"/>
          </a:xfrm>
          <a:custGeom>
            <a:avLst/>
            <a:gdLst/>
            <a:ahLst/>
            <a:cxnLst/>
            <a:rect l="l" t="t" r="r" b="b"/>
            <a:pathLst>
              <a:path w="667724" h="304649">
                <a:moveTo>
                  <a:pt x="0" y="0"/>
                </a:moveTo>
                <a:lnTo>
                  <a:pt x="667725" y="0"/>
                </a:lnTo>
                <a:lnTo>
                  <a:pt x="667725" y="304650"/>
                </a:lnTo>
                <a:lnTo>
                  <a:pt x="0" y="304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50F3D0B8-915E-9D9A-CCA3-AACD8F489290}"/>
              </a:ext>
            </a:extLst>
          </p:cNvPr>
          <p:cNvSpPr txBox="1"/>
          <p:nvPr/>
        </p:nvSpPr>
        <p:spPr>
          <a:xfrm>
            <a:off x="1257172" y="2806809"/>
            <a:ext cx="12925985" cy="1059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Baisse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des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quantités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déchets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    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Baisse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coûts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du transport et de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traitement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grpSp>
        <p:nvGrpSpPr>
          <p:cNvPr id="38" name="Group 8">
            <a:extLst>
              <a:ext uri="{FF2B5EF4-FFF2-40B4-BE49-F238E27FC236}">
                <a16:creationId xmlns:a16="http://schemas.microsoft.com/office/drawing/2014/main" id="{CF8B75C3-0BA2-CD38-52BA-33738A32F0B2}"/>
              </a:ext>
            </a:extLst>
          </p:cNvPr>
          <p:cNvGrpSpPr/>
          <p:nvPr/>
        </p:nvGrpSpPr>
        <p:grpSpPr>
          <a:xfrm>
            <a:off x="682113" y="4038960"/>
            <a:ext cx="2859881" cy="1715892"/>
            <a:chOff x="0" y="-73086"/>
            <a:chExt cx="812800" cy="402337"/>
          </a:xfrm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1884276-E938-EABA-089D-DB5E2EE7C579}"/>
                </a:ext>
              </a:extLst>
            </p:cNvPr>
            <p:cNvSpPr/>
            <p:nvPr/>
          </p:nvSpPr>
          <p:spPr>
            <a:xfrm>
              <a:off x="0" y="0"/>
              <a:ext cx="812800" cy="267696"/>
            </a:xfrm>
            <a:custGeom>
              <a:avLst/>
              <a:gdLst/>
              <a:ahLst/>
              <a:cxnLst/>
              <a:rect l="l" t="t" r="r" b="b"/>
              <a:pathLst>
                <a:path w="812800" h="267696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39755"/>
                  </a:lnTo>
                  <a:cubicBezTo>
                    <a:pt x="812800" y="173687"/>
                    <a:pt x="799321" y="206229"/>
                    <a:pt x="775327" y="230223"/>
                  </a:cubicBezTo>
                  <a:cubicBezTo>
                    <a:pt x="751333" y="254216"/>
                    <a:pt x="718791" y="267696"/>
                    <a:pt x="684859" y="267696"/>
                  </a:cubicBezTo>
                  <a:lnTo>
                    <a:pt x="127941" y="267696"/>
                  </a:lnTo>
                  <a:cubicBezTo>
                    <a:pt x="94009" y="267696"/>
                    <a:pt x="61467" y="254216"/>
                    <a:pt x="37473" y="230223"/>
                  </a:cubicBezTo>
                  <a:cubicBezTo>
                    <a:pt x="13479" y="206229"/>
                    <a:pt x="0" y="173687"/>
                    <a:pt x="0" y="139755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27DB2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3087E2BB-78FE-A363-886D-64DF57AE45AE}"/>
                </a:ext>
              </a:extLst>
            </p:cNvPr>
            <p:cNvSpPr txBox="1"/>
            <p:nvPr/>
          </p:nvSpPr>
          <p:spPr>
            <a:xfrm>
              <a:off x="12771" y="-73086"/>
              <a:ext cx="787257" cy="402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Investissement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(</a:t>
              </a:r>
              <a:r>
                <a: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amortissement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&amp; frais de </a:t>
              </a:r>
              <a:r>
                <a: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fontionnement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)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132.500 €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  <p:sp>
        <p:nvSpPr>
          <p:cNvPr id="43" name="TextBox 29">
            <a:extLst>
              <a:ext uri="{FF2B5EF4-FFF2-40B4-BE49-F238E27FC236}">
                <a16:creationId xmlns:a16="http://schemas.microsoft.com/office/drawing/2014/main" id="{225F0C6C-443B-A6EB-CD10-9A214379AFE5}"/>
              </a:ext>
            </a:extLst>
          </p:cNvPr>
          <p:cNvSpPr txBox="1"/>
          <p:nvPr/>
        </p:nvSpPr>
        <p:spPr>
          <a:xfrm>
            <a:off x="6985894" y="2825734"/>
            <a:ext cx="12085544" cy="1510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Nouvelles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recettes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Gothic-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Gothic-Book"/>
                <a:ea typeface="Franklin Gothic Book"/>
                <a:cs typeface="Franklin Gothic Book"/>
                <a:sym typeface="Franklin Gothic Book"/>
              </a:rPr>
              <a:t>(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Gothic-Book"/>
                <a:ea typeface="+mn-lt"/>
                <a:cs typeface="+mn-lt"/>
                <a:sym typeface="Franklin Gothic Book"/>
              </a:rPr>
              <a:t>m</a:t>
            </a:r>
            <a:r>
              <a:rPr kumimoji="0" lang="fr-FR" sz="1100" b="0" i="0" u="none" strike="noStrike" kern="1200" cap="none" spc="0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Gothic-Book"/>
                <a:ea typeface="+mn-lt"/>
                <a:cs typeface="+mn-lt"/>
                <a:sym typeface="Franklin Gothic Book"/>
              </a:rPr>
              <a:t>ontants</a:t>
            </a: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Gothic-Book"/>
                <a:ea typeface="+mn-lt"/>
                <a:cs typeface="+mn-lt"/>
                <a:sym typeface="Franklin Gothic Book"/>
              </a:rPr>
              <a:t> annuels &amp; estimatifs)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7B04D"/>
              </a:solidFill>
              <a:effectLst/>
              <a:uLnTx/>
              <a:uFillTx/>
              <a:latin typeface="FranklinGothic-Book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citoyens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hors zone,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déchets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d’origine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professionnelle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0577892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9923-B8E8-C3E1-15D0-E049709A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E5D7B430-E47A-9FD6-7A7D-FD1EC78AC9E2}"/>
              </a:ext>
            </a:extLst>
          </p:cNvPr>
          <p:cNvSpPr/>
          <p:nvPr/>
        </p:nvSpPr>
        <p:spPr>
          <a:xfrm>
            <a:off x="7785656" y="5194956"/>
            <a:ext cx="4406343" cy="1485800"/>
          </a:xfrm>
          <a:prstGeom prst="roundRect">
            <a:avLst/>
          </a:prstGeom>
          <a:noFill/>
          <a:ln>
            <a:solidFill>
              <a:srgbClr val="F27D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Rectangle : coins arrondis 112">
            <a:extLst>
              <a:ext uri="{FF2B5EF4-FFF2-40B4-BE49-F238E27FC236}">
                <a16:creationId xmlns:a16="http://schemas.microsoft.com/office/drawing/2014/main" id="{901A5583-8522-4673-5575-AB41ACB4FEAA}"/>
              </a:ext>
            </a:extLst>
          </p:cNvPr>
          <p:cNvSpPr/>
          <p:nvPr/>
        </p:nvSpPr>
        <p:spPr>
          <a:xfrm>
            <a:off x="7019539" y="2518582"/>
            <a:ext cx="995457" cy="838946"/>
          </a:xfrm>
          <a:prstGeom prst="roundRect">
            <a:avLst/>
          </a:prstGeom>
          <a:noFill/>
          <a:ln w="57150">
            <a:solidFill>
              <a:srgbClr val="47B0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Rectangle : coins arrondis 111">
            <a:extLst>
              <a:ext uri="{FF2B5EF4-FFF2-40B4-BE49-F238E27FC236}">
                <a16:creationId xmlns:a16="http://schemas.microsoft.com/office/drawing/2014/main" id="{2E9B31CB-6209-237A-E7E9-901C1737FE37}"/>
              </a:ext>
            </a:extLst>
          </p:cNvPr>
          <p:cNvSpPr/>
          <p:nvPr/>
        </p:nvSpPr>
        <p:spPr>
          <a:xfrm>
            <a:off x="2304658" y="2607674"/>
            <a:ext cx="3695439" cy="1311487"/>
          </a:xfrm>
          <a:prstGeom prst="roundRect">
            <a:avLst/>
          </a:prstGeom>
          <a:noFill/>
          <a:ln w="57150">
            <a:solidFill>
              <a:srgbClr val="00B9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10 vecteurs pour un développement durable.">
            <a:extLst>
              <a:ext uri="{FF2B5EF4-FFF2-40B4-BE49-F238E27FC236}">
                <a16:creationId xmlns:a16="http://schemas.microsoft.com/office/drawing/2014/main" id="{2EAC5ABE-647A-74BB-5A72-51B3B8221E38}"/>
              </a:ext>
            </a:extLst>
          </p:cNvPr>
          <p:cNvSpPr txBox="1"/>
          <p:nvPr/>
        </p:nvSpPr>
        <p:spPr>
          <a:xfrm>
            <a:off x="7785656" y="-70833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 marL="0" marR="0" lvl="0" indent="0" algn="l" defTabSz="650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effectLst/>
                <a:uLnTx/>
                <a:uFillTx/>
                <a:latin typeface="Franklin Gothic Heavy" panose="020B0603020102020204" pitchFamily="34" charset="0"/>
                <a:sym typeface="Franklin Gothic Heavy"/>
              </a:rPr>
              <a:t>Modalités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3A84C"/>
                  </a:gs>
                  <a:gs pos="100000">
                    <a:srgbClr val="1DB2C3"/>
                  </a:gs>
                </a:gsLst>
                <a:lin ang="10196545" scaled="0"/>
              </a:gradFill>
              <a:effectLst/>
              <a:uLnTx/>
              <a:uFillTx/>
              <a:latin typeface="Franklin Gothic Heavy" panose="020B0603020102020204" pitchFamily="34" charset="0"/>
              <a:sym typeface="Franklin Gothic Heavy"/>
            </a:endParaRPr>
          </a:p>
        </p:txBody>
      </p:sp>
      <p:grpSp>
        <p:nvGrpSpPr>
          <p:cNvPr id="64" name="Group 2">
            <a:extLst>
              <a:ext uri="{FF2B5EF4-FFF2-40B4-BE49-F238E27FC236}">
                <a16:creationId xmlns:a16="http://schemas.microsoft.com/office/drawing/2014/main" id="{0F5D9807-3AB8-5D8D-7BB5-2A04915A666F}"/>
              </a:ext>
            </a:extLst>
          </p:cNvPr>
          <p:cNvGrpSpPr/>
          <p:nvPr/>
        </p:nvGrpSpPr>
        <p:grpSpPr>
          <a:xfrm>
            <a:off x="3956179" y="1148272"/>
            <a:ext cx="3260551" cy="527491"/>
            <a:chOff x="0" y="-38100"/>
            <a:chExt cx="5426266" cy="902359"/>
          </a:xfrm>
        </p:grpSpPr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B2E4BDD6-2456-60F2-3C77-46D382299900}"/>
                </a:ext>
              </a:extLst>
            </p:cNvPr>
            <p:cNvSpPr/>
            <p:nvPr/>
          </p:nvSpPr>
          <p:spPr>
            <a:xfrm>
              <a:off x="0" y="0"/>
              <a:ext cx="5426266" cy="864259"/>
            </a:xfrm>
            <a:custGeom>
              <a:avLst/>
              <a:gdLst/>
              <a:ahLst/>
              <a:cxnLst/>
              <a:rect l="l" t="t" r="r" b="b"/>
              <a:pathLst>
                <a:path w="5426266" h="864259">
                  <a:moveTo>
                    <a:pt x="18699" y="0"/>
                  </a:moveTo>
                  <a:lnTo>
                    <a:pt x="5407567" y="0"/>
                  </a:lnTo>
                  <a:cubicBezTo>
                    <a:pt x="5412526" y="0"/>
                    <a:pt x="5417283" y="1970"/>
                    <a:pt x="5420789" y="5477"/>
                  </a:cubicBezTo>
                  <a:cubicBezTo>
                    <a:pt x="5424296" y="8984"/>
                    <a:pt x="5426266" y="13740"/>
                    <a:pt x="5426266" y="18699"/>
                  </a:cubicBezTo>
                  <a:lnTo>
                    <a:pt x="5426266" y="845560"/>
                  </a:lnTo>
                  <a:cubicBezTo>
                    <a:pt x="5426266" y="855887"/>
                    <a:pt x="5417894" y="864259"/>
                    <a:pt x="5407567" y="864259"/>
                  </a:cubicBezTo>
                  <a:lnTo>
                    <a:pt x="18699" y="864259"/>
                  </a:lnTo>
                  <a:cubicBezTo>
                    <a:pt x="8372" y="864259"/>
                    <a:pt x="0" y="855887"/>
                    <a:pt x="0" y="845560"/>
                  </a:cubicBezTo>
                  <a:lnTo>
                    <a:pt x="0" y="18699"/>
                  </a:lnTo>
                  <a:cubicBezTo>
                    <a:pt x="0" y="8372"/>
                    <a:pt x="8372" y="0"/>
                    <a:pt x="186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CD75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6" name="TextBox 4">
              <a:extLst>
                <a:ext uri="{FF2B5EF4-FFF2-40B4-BE49-F238E27FC236}">
                  <a16:creationId xmlns:a16="http://schemas.microsoft.com/office/drawing/2014/main" id="{9C8CF5B1-79FC-4C58-F9B2-8DDA46A83733}"/>
                </a:ext>
              </a:extLst>
            </p:cNvPr>
            <p:cNvSpPr txBox="1"/>
            <p:nvPr/>
          </p:nvSpPr>
          <p:spPr>
            <a:xfrm>
              <a:off x="0" y="-38100"/>
              <a:ext cx="5426266" cy="902359"/>
            </a:xfrm>
            <a:prstGeom prst="rect">
              <a:avLst/>
            </a:prstGeom>
            <a:ln>
              <a:solidFill>
                <a:srgbClr val="BCD75F"/>
              </a:solidFill>
            </a:ln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7" name="AutoShape 9">
            <a:extLst>
              <a:ext uri="{FF2B5EF4-FFF2-40B4-BE49-F238E27FC236}">
                <a16:creationId xmlns:a16="http://schemas.microsoft.com/office/drawing/2014/main" id="{822B3F70-5F91-3FA3-2B3D-F00A38D583D9}"/>
              </a:ext>
            </a:extLst>
          </p:cNvPr>
          <p:cNvSpPr/>
          <p:nvPr/>
        </p:nvSpPr>
        <p:spPr>
          <a:xfrm flipH="1">
            <a:off x="3779280" y="1696518"/>
            <a:ext cx="176897" cy="383018"/>
          </a:xfrm>
          <a:prstGeom prst="line">
            <a:avLst/>
          </a:prstGeom>
          <a:ln w="38100" cap="rnd">
            <a:solidFill>
              <a:srgbClr val="BCD75F"/>
            </a:solidFill>
            <a:prstDash val="sysDot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8" name="AutoShape 14">
            <a:extLst>
              <a:ext uri="{FF2B5EF4-FFF2-40B4-BE49-F238E27FC236}">
                <a16:creationId xmlns:a16="http://schemas.microsoft.com/office/drawing/2014/main" id="{E283FD71-1A81-1F75-FA54-BA131AD2D6EF}"/>
              </a:ext>
            </a:extLst>
          </p:cNvPr>
          <p:cNvSpPr/>
          <p:nvPr/>
        </p:nvSpPr>
        <p:spPr>
          <a:xfrm>
            <a:off x="7197957" y="1696517"/>
            <a:ext cx="298580" cy="436446"/>
          </a:xfrm>
          <a:prstGeom prst="line">
            <a:avLst/>
          </a:prstGeom>
          <a:ln w="38100" cap="rnd">
            <a:solidFill>
              <a:srgbClr val="BCD75F"/>
            </a:solidFill>
            <a:prstDash val="sysDot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TextBox 45">
            <a:extLst>
              <a:ext uri="{FF2B5EF4-FFF2-40B4-BE49-F238E27FC236}">
                <a16:creationId xmlns:a16="http://schemas.microsoft.com/office/drawing/2014/main" id="{51933A30-1C23-8BB9-28A9-7EED0FA59B1B}"/>
              </a:ext>
            </a:extLst>
          </p:cNvPr>
          <p:cNvSpPr txBox="1"/>
          <p:nvPr/>
        </p:nvSpPr>
        <p:spPr>
          <a:xfrm>
            <a:off x="3226091" y="1234340"/>
            <a:ext cx="4696071" cy="419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4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24" normalizeH="0" baseline="0" noProof="0" err="1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Accès</a:t>
            </a:r>
            <a:endParaRPr kumimoji="0" lang="en-US" sz="2800" b="0" i="0" u="none" strike="noStrike" kern="1200" cap="none" spc="24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72" name="Freeform 8">
            <a:extLst>
              <a:ext uri="{FF2B5EF4-FFF2-40B4-BE49-F238E27FC236}">
                <a16:creationId xmlns:a16="http://schemas.microsoft.com/office/drawing/2014/main" id="{F2235307-905E-1676-FE86-4D1C1C4762A6}"/>
              </a:ext>
            </a:extLst>
          </p:cNvPr>
          <p:cNvSpPr/>
          <p:nvPr/>
        </p:nvSpPr>
        <p:spPr>
          <a:xfrm>
            <a:off x="3219390" y="2126840"/>
            <a:ext cx="763144" cy="805760"/>
          </a:xfrm>
          <a:custGeom>
            <a:avLst/>
            <a:gdLst/>
            <a:ahLst/>
            <a:cxnLst/>
            <a:rect l="l" t="t" r="r" b="b"/>
            <a:pathLst>
              <a:path w="1252876" h="1449935">
                <a:moveTo>
                  <a:pt x="0" y="0"/>
                </a:moveTo>
                <a:lnTo>
                  <a:pt x="1252877" y="0"/>
                </a:lnTo>
                <a:lnTo>
                  <a:pt x="1252877" y="1449934"/>
                </a:lnTo>
                <a:lnTo>
                  <a:pt x="0" y="1449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Freeform 20">
            <a:extLst>
              <a:ext uri="{FF2B5EF4-FFF2-40B4-BE49-F238E27FC236}">
                <a16:creationId xmlns:a16="http://schemas.microsoft.com/office/drawing/2014/main" id="{913255D5-D2D1-F6F9-778C-68B06A8F52EA}"/>
              </a:ext>
            </a:extLst>
          </p:cNvPr>
          <p:cNvSpPr/>
          <p:nvPr/>
        </p:nvSpPr>
        <p:spPr>
          <a:xfrm>
            <a:off x="3377265" y="2238436"/>
            <a:ext cx="457179" cy="417104"/>
          </a:xfrm>
          <a:custGeom>
            <a:avLst/>
            <a:gdLst/>
            <a:ahLst/>
            <a:cxnLst/>
            <a:rect l="l" t="t" r="r" b="b"/>
            <a:pathLst>
              <a:path w="750564" h="750564">
                <a:moveTo>
                  <a:pt x="0" y="0"/>
                </a:moveTo>
                <a:lnTo>
                  <a:pt x="750564" y="0"/>
                </a:lnTo>
                <a:lnTo>
                  <a:pt x="750564" y="750563"/>
                </a:lnTo>
                <a:lnTo>
                  <a:pt x="0" y="750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4" name="TextBox 46">
            <a:extLst>
              <a:ext uri="{FF2B5EF4-FFF2-40B4-BE49-F238E27FC236}">
                <a16:creationId xmlns:a16="http://schemas.microsoft.com/office/drawing/2014/main" id="{D93B84BF-D92D-0760-2C3E-DC3F99E73DB1}"/>
              </a:ext>
            </a:extLst>
          </p:cNvPr>
          <p:cNvSpPr txBox="1"/>
          <p:nvPr/>
        </p:nvSpPr>
        <p:spPr>
          <a:xfrm>
            <a:off x="2306725" y="3296884"/>
            <a:ext cx="339167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Personnes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physiques zone in BW,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&amp; Administrations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communales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&amp;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Résidences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secondaires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75" name="TextBox 47">
            <a:extLst>
              <a:ext uri="{FF2B5EF4-FFF2-40B4-BE49-F238E27FC236}">
                <a16:creationId xmlns:a16="http://schemas.microsoft.com/office/drawing/2014/main" id="{B763DB5C-D9CB-64CF-3927-DB92EFF1402D}"/>
              </a:ext>
            </a:extLst>
          </p:cNvPr>
          <p:cNvSpPr txBox="1"/>
          <p:nvPr/>
        </p:nvSpPr>
        <p:spPr>
          <a:xfrm>
            <a:off x="2006859" y="2871458"/>
            <a:ext cx="4255483" cy="317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Compris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 dans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redevance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déchets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: 26,75 €/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hab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/an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rPr>
              <a:t> 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106604AC-DDBA-B107-1081-43BA304F799C}"/>
              </a:ext>
            </a:extLst>
          </p:cNvPr>
          <p:cNvSpPr/>
          <p:nvPr/>
        </p:nvSpPr>
        <p:spPr>
          <a:xfrm>
            <a:off x="7166788" y="2223653"/>
            <a:ext cx="651148" cy="766517"/>
          </a:xfrm>
          <a:custGeom>
            <a:avLst/>
            <a:gdLst/>
            <a:ahLst/>
            <a:cxnLst/>
            <a:rect l="l" t="t" r="r" b="b"/>
            <a:pathLst>
              <a:path w="1252876" h="1449935">
                <a:moveTo>
                  <a:pt x="0" y="0"/>
                </a:moveTo>
                <a:lnTo>
                  <a:pt x="1252876" y="0"/>
                </a:lnTo>
                <a:lnTo>
                  <a:pt x="1252876" y="1449934"/>
                </a:lnTo>
                <a:lnTo>
                  <a:pt x="0" y="14499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2" name="Freeform 21">
            <a:extLst>
              <a:ext uri="{FF2B5EF4-FFF2-40B4-BE49-F238E27FC236}">
                <a16:creationId xmlns:a16="http://schemas.microsoft.com/office/drawing/2014/main" id="{0AAB6E3B-4281-1ED3-7398-FC30CDD0E857}"/>
              </a:ext>
            </a:extLst>
          </p:cNvPr>
          <p:cNvSpPr/>
          <p:nvPr/>
        </p:nvSpPr>
        <p:spPr>
          <a:xfrm>
            <a:off x="7260009" y="2390180"/>
            <a:ext cx="444906" cy="276058"/>
          </a:xfrm>
          <a:custGeom>
            <a:avLst/>
            <a:gdLst/>
            <a:ahLst/>
            <a:cxnLst/>
            <a:rect l="l" t="t" r="r" b="b"/>
            <a:pathLst>
              <a:path w="856045" h="522188">
                <a:moveTo>
                  <a:pt x="0" y="0"/>
                </a:moveTo>
                <a:lnTo>
                  <a:pt x="856046" y="0"/>
                </a:lnTo>
                <a:lnTo>
                  <a:pt x="856046" y="522187"/>
                </a:lnTo>
                <a:lnTo>
                  <a:pt x="0" y="5221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3" name="TextBox 48">
            <a:extLst>
              <a:ext uri="{FF2B5EF4-FFF2-40B4-BE49-F238E27FC236}">
                <a16:creationId xmlns:a16="http://schemas.microsoft.com/office/drawing/2014/main" id="{E310745B-8A2C-4D68-B168-EFF5B11681C5}"/>
              </a:ext>
            </a:extLst>
          </p:cNvPr>
          <p:cNvSpPr txBox="1"/>
          <p:nvPr/>
        </p:nvSpPr>
        <p:spPr>
          <a:xfrm>
            <a:off x="6856268" y="2871458"/>
            <a:ext cx="1272187" cy="31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Payant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47B04D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6DF0D637-A9E0-4927-6504-F36BECECC92C}"/>
              </a:ext>
            </a:extLst>
          </p:cNvPr>
          <p:cNvGrpSpPr/>
          <p:nvPr/>
        </p:nvGrpSpPr>
        <p:grpSpPr>
          <a:xfrm>
            <a:off x="-405927" y="3912072"/>
            <a:ext cx="3902986" cy="1193019"/>
            <a:chOff x="-338692" y="4190744"/>
            <a:chExt cx="4935093" cy="2367746"/>
          </a:xfrm>
        </p:grpSpPr>
        <p:sp>
          <p:nvSpPr>
            <p:cNvPr id="85" name="AutoShape 15">
              <a:extLst>
                <a:ext uri="{FF2B5EF4-FFF2-40B4-BE49-F238E27FC236}">
                  <a16:creationId xmlns:a16="http://schemas.microsoft.com/office/drawing/2014/main" id="{F652977F-1801-BB42-5C82-A667A1C6684A}"/>
                </a:ext>
              </a:extLst>
            </p:cNvPr>
            <p:cNvSpPr/>
            <p:nvPr/>
          </p:nvSpPr>
          <p:spPr>
            <a:xfrm flipH="1">
              <a:off x="2128854" y="4190744"/>
              <a:ext cx="1484488" cy="533866"/>
            </a:xfrm>
            <a:prstGeom prst="line">
              <a:avLst/>
            </a:prstGeom>
            <a:ln w="38100" cap="rnd">
              <a:solidFill>
                <a:srgbClr val="00B9D4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86" name="Group 22">
              <a:extLst>
                <a:ext uri="{FF2B5EF4-FFF2-40B4-BE49-F238E27FC236}">
                  <a16:creationId xmlns:a16="http://schemas.microsoft.com/office/drawing/2014/main" id="{0C143CD4-D7D6-3E8A-58AB-20E23538A7BC}"/>
                </a:ext>
              </a:extLst>
            </p:cNvPr>
            <p:cNvGrpSpPr/>
            <p:nvPr/>
          </p:nvGrpSpPr>
          <p:grpSpPr>
            <a:xfrm>
              <a:off x="679110" y="4681003"/>
              <a:ext cx="2899491" cy="1877487"/>
              <a:chOff x="0" y="-38100"/>
              <a:chExt cx="2533426" cy="1640452"/>
            </a:xfrm>
          </p:grpSpPr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id="{80B88852-4091-1951-12EA-BA8CBDBED171}"/>
                  </a:ext>
                </a:extLst>
              </p:cNvPr>
              <p:cNvSpPr/>
              <p:nvPr/>
            </p:nvSpPr>
            <p:spPr>
              <a:xfrm>
                <a:off x="258020" y="-2"/>
                <a:ext cx="1999847" cy="1336799"/>
              </a:xfrm>
              <a:custGeom>
                <a:avLst/>
                <a:gdLst/>
                <a:ahLst/>
                <a:cxnLst/>
                <a:rect l="l" t="t" r="r" b="b"/>
                <a:pathLst>
                  <a:path w="2533427" h="864259">
                    <a:moveTo>
                      <a:pt x="40051" y="0"/>
                    </a:moveTo>
                    <a:lnTo>
                      <a:pt x="2493375" y="0"/>
                    </a:lnTo>
                    <a:cubicBezTo>
                      <a:pt x="2503997" y="0"/>
                      <a:pt x="2514185" y="4220"/>
                      <a:pt x="2521696" y="11731"/>
                    </a:cubicBezTo>
                    <a:cubicBezTo>
                      <a:pt x="2529207" y="19242"/>
                      <a:pt x="2533427" y="29429"/>
                      <a:pt x="2533427" y="40051"/>
                    </a:cubicBezTo>
                    <a:lnTo>
                      <a:pt x="2533427" y="824208"/>
                    </a:lnTo>
                    <a:cubicBezTo>
                      <a:pt x="2533427" y="834830"/>
                      <a:pt x="2529207" y="845018"/>
                      <a:pt x="2521696" y="852529"/>
                    </a:cubicBezTo>
                    <a:cubicBezTo>
                      <a:pt x="2514185" y="860040"/>
                      <a:pt x="2503997" y="864259"/>
                      <a:pt x="2493375" y="864259"/>
                    </a:cubicBezTo>
                    <a:lnTo>
                      <a:pt x="40051" y="864259"/>
                    </a:lnTo>
                    <a:cubicBezTo>
                      <a:pt x="29429" y="864259"/>
                      <a:pt x="19242" y="860040"/>
                      <a:pt x="11731" y="852529"/>
                    </a:cubicBezTo>
                    <a:cubicBezTo>
                      <a:pt x="4220" y="845018"/>
                      <a:pt x="0" y="834830"/>
                      <a:pt x="0" y="824208"/>
                    </a:cubicBezTo>
                    <a:lnTo>
                      <a:pt x="0" y="40051"/>
                    </a:lnTo>
                    <a:cubicBezTo>
                      <a:pt x="0" y="29429"/>
                      <a:pt x="4220" y="19242"/>
                      <a:pt x="11731" y="11731"/>
                    </a:cubicBezTo>
                    <a:cubicBezTo>
                      <a:pt x="19242" y="4220"/>
                      <a:pt x="29429" y="0"/>
                      <a:pt x="400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B9D4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8" name="TextBox 24">
                <a:extLst>
                  <a:ext uri="{FF2B5EF4-FFF2-40B4-BE49-F238E27FC236}">
                    <a16:creationId xmlns:a16="http://schemas.microsoft.com/office/drawing/2014/main" id="{68A93C98-0174-1086-A8D2-11005713027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3426" cy="1640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75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9" name="TextBox 25">
              <a:extLst>
                <a:ext uri="{FF2B5EF4-FFF2-40B4-BE49-F238E27FC236}">
                  <a16:creationId xmlns:a16="http://schemas.microsoft.com/office/drawing/2014/main" id="{4426EEBB-4359-EFAB-3DE1-21FBC96F4BB2}"/>
                </a:ext>
              </a:extLst>
            </p:cNvPr>
            <p:cNvSpPr txBox="1"/>
            <p:nvPr/>
          </p:nvSpPr>
          <p:spPr>
            <a:xfrm>
              <a:off x="-338692" y="4838909"/>
              <a:ext cx="4935093" cy="1710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highlight>
                    <a:srgbClr val="70CBF3"/>
                  </a:highlight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1. </a:t>
              </a: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Quota </a:t>
              </a:r>
              <a:r>
                <a:rPr kumimoji="0" lang="en-US" sz="1400" b="0" i="0" u="none" strike="noStrike" kern="1200" cap="none" spc="21" normalizeH="0" baseline="0" noProof="0" err="1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annuel</a:t>
              </a: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21" normalizeH="0" baseline="0" noProof="0">
                  <a:ln>
                    <a:noFill/>
                  </a:ln>
                  <a:solidFill>
                    <a:srgbClr val="00B9D4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12 points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21" normalizeH="0" baseline="0" noProof="0">
                  <a:ln>
                    <a:noFill/>
                  </a:ln>
                  <a:solidFill>
                    <a:srgbClr val="00B9D4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  <a:sym typeface="Franklin Gothic Book"/>
                </a:rPr>
                <a:t>par </a:t>
              </a:r>
              <a:r>
                <a:rPr kumimoji="0" lang="en-US" sz="1400" b="1" i="0" u="none" strike="noStrike" kern="1200" cap="none" spc="21" normalizeH="0" baseline="0" noProof="0" err="1">
                  <a:ln>
                    <a:noFill/>
                  </a:ln>
                  <a:solidFill>
                    <a:srgbClr val="00B9D4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  <a:sym typeface="Franklin Gothic Book"/>
                </a:rPr>
                <a:t>adresse</a:t>
              </a:r>
              <a:endParaRPr kumimoji="0" lang="en-US" sz="1400" b="1" i="0" u="none" strike="noStrike" kern="1200" cap="none" spc="21" normalizeH="0" baseline="0" noProof="0">
                <a:ln>
                  <a:noFill/>
                </a:ln>
                <a:solidFill>
                  <a:srgbClr val="00B9D4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21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1760DD38-71DB-FC52-22A6-504DC6873FF5}"/>
              </a:ext>
            </a:extLst>
          </p:cNvPr>
          <p:cNvGrpSpPr/>
          <p:nvPr/>
        </p:nvGrpSpPr>
        <p:grpSpPr>
          <a:xfrm>
            <a:off x="1729559" y="3970324"/>
            <a:ext cx="4066647" cy="1565654"/>
            <a:chOff x="2945939" y="3614922"/>
            <a:chExt cx="4935093" cy="4163459"/>
          </a:xfrm>
        </p:grpSpPr>
        <p:sp>
          <p:nvSpPr>
            <p:cNvPr id="91" name="AutoShape 17">
              <a:extLst>
                <a:ext uri="{FF2B5EF4-FFF2-40B4-BE49-F238E27FC236}">
                  <a16:creationId xmlns:a16="http://schemas.microsoft.com/office/drawing/2014/main" id="{4EA04BDC-DF3B-5619-309C-114455EE060D}"/>
                </a:ext>
              </a:extLst>
            </p:cNvPr>
            <p:cNvSpPr/>
            <p:nvPr/>
          </p:nvSpPr>
          <p:spPr>
            <a:xfrm>
              <a:off x="5222686" y="3614922"/>
              <a:ext cx="210700" cy="1636673"/>
            </a:xfrm>
            <a:prstGeom prst="line">
              <a:avLst/>
            </a:prstGeom>
            <a:ln w="38100" cap="rnd">
              <a:solidFill>
                <a:srgbClr val="00B9D4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92" name="Group 26">
              <a:extLst>
                <a:ext uri="{FF2B5EF4-FFF2-40B4-BE49-F238E27FC236}">
                  <a16:creationId xmlns:a16="http://schemas.microsoft.com/office/drawing/2014/main" id="{0D5AC6AC-6A50-FE37-FE0C-635E4EB6C965}"/>
                </a:ext>
              </a:extLst>
            </p:cNvPr>
            <p:cNvGrpSpPr/>
            <p:nvPr/>
          </p:nvGrpSpPr>
          <p:grpSpPr>
            <a:xfrm>
              <a:off x="3973650" y="5207990"/>
              <a:ext cx="3374516" cy="1499785"/>
              <a:chOff x="0" y="-38100"/>
              <a:chExt cx="2948479" cy="1310435"/>
            </a:xfrm>
          </p:grpSpPr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08899799-7A2E-85A5-FABA-5AD3C52F814B}"/>
                  </a:ext>
                </a:extLst>
              </p:cNvPr>
              <p:cNvSpPr/>
              <p:nvPr/>
            </p:nvSpPr>
            <p:spPr>
              <a:xfrm>
                <a:off x="67352" y="61871"/>
                <a:ext cx="2416181" cy="1210464"/>
              </a:xfrm>
              <a:custGeom>
                <a:avLst/>
                <a:gdLst/>
                <a:ahLst/>
                <a:cxnLst/>
                <a:rect l="l" t="t" r="r" b="b"/>
                <a:pathLst>
                  <a:path w="2948479" h="864259">
                    <a:moveTo>
                      <a:pt x="34413" y="0"/>
                    </a:moveTo>
                    <a:lnTo>
                      <a:pt x="2914066" y="0"/>
                    </a:lnTo>
                    <a:cubicBezTo>
                      <a:pt x="2933072" y="0"/>
                      <a:pt x="2948479" y="15407"/>
                      <a:pt x="2948479" y="34413"/>
                    </a:cubicBezTo>
                    <a:lnTo>
                      <a:pt x="2948479" y="829846"/>
                    </a:lnTo>
                    <a:cubicBezTo>
                      <a:pt x="2948479" y="848852"/>
                      <a:pt x="2933072" y="864259"/>
                      <a:pt x="2914066" y="864259"/>
                    </a:cubicBezTo>
                    <a:lnTo>
                      <a:pt x="34413" y="864259"/>
                    </a:lnTo>
                    <a:cubicBezTo>
                      <a:pt x="15407" y="864259"/>
                      <a:pt x="0" y="848852"/>
                      <a:pt x="0" y="829846"/>
                    </a:cubicBezTo>
                    <a:lnTo>
                      <a:pt x="0" y="34413"/>
                    </a:lnTo>
                    <a:cubicBezTo>
                      <a:pt x="0" y="15407"/>
                      <a:pt x="15407" y="0"/>
                      <a:pt x="3441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B9D4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4" name="TextBox 28">
                <a:extLst>
                  <a:ext uri="{FF2B5EF4-FFF2-40B4-BE49-F238E27FC236}">
                    <a16:creationId xmlns:a16="http://schemas.microsoft.com/office/drawing/2014/main" id="{90F01066-8178-D133-588A-EC191D121E6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948479" cy="9023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75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49">
              <a:extLst>
                <a:ext uri="{FF2B5EF4-FFF2-40B4-BE49-F238E27FC236}">
                  <a16:creationId xmlns:a16="http://schemas.microsoft.com/office/drawing/2014/main" id="{09663A8F-F74C-82A4-319D-2C296D5DB8B8}"/>
                </a:ext>
              </a:extLst>
            </p:cNvPr>
            <p:cNvSpPr txBox="1"/>
            <p:nvPr/>
          </p:nvSpPr>
          <p:spPr>
            <a:xfrm>
              <a:off x="2945939" y="5486712"/>
              <a:ext cx="4935093" cy="2291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highlight>
                    <a:srgbClr val="70CBF3"/>
                  </a:highlight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2. </a:t>
              </a:r>
              <a:r>
                <a:rPr kumimoji="0" lang="en-US" sz="1400" b="0" i="0" u="none" strike="noStrike" kern="1200" cap="none" spc="21" normalizeH="0" baseline="0" noProof="0" err="1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Puis</a:t>
              </a: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  <a:r>
                <a:rPr kumimoji="0" lang="en-US" sz="1400" b="1" i="0" u="none" strike="noStrike" kern="1200" cap="none" spc="21" normalizeH="0" baseline="0" noProof="0" err="1">
                  <a:ln>
                    <a:noFill/>
                  </a:ln>
                  <a:solidFill>
                    <a:srgbClr val="00B9D4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achat</a:t>
              </a:r>
              <a:r>
                <a:rPr kumimoji="0" lang="en-US" sz="1400" b="1" i="0" u="none" strike="noStrike" kern="1200" cap="none" spc="21" normalizeH="0" baseline="0" noProof="0">
                  <a:ln>
                    <a:noFill/>
                  </a:ln>
                  <a:solidFill>
                    <a:srgbClr val="00B9D4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max 12 points/an (15€/pt)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21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21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E1364A2A-E0BC-6403-8EDE-6B9EA5558DE9}"/>
              </a:ext>
            </a:extLst>
          </p:cNvPr>
          <p:cNvGrpSpPr/>
          <p:nvPr/>
        </p:nvGrpSpPr>
        <p:grpSpPr>
          <a:xfrm>
            <a:off x="4343920" y="3903317"/>
            <a:ext cx="3505101" cy="2126169"/>
            <a:chOff x="5404479" y="3034199"/>
            <a:chExt cx="4935093" cy="3755936"/>
          </a:xfrm>
        </p:grpSpPr>
        <p:sp>
          <p:nvSpPr>
            <p:cNvPr id="100" name="AutoShape 16">
              <a:extLst>
                <a:ext uri="{FF2B5EF4-FFF2-40B4-BE49-F238E27FC236}">
                  <a16:creationId xmlns:a16="http://schemas.microsoft.com/office/drawing/2014/main" id="{47E8D629-D461-2C24-0AC3-C8A418C768EC}"/>
                </a:ext>
              </a:extLst>
            </p:cNvPr>
            <p:cNvSpPr/>
            <p:nvPr/>
          </p:nvSpPr>
          <p:spPr>
            <a:xfrm>
              <a:off x="6183331" y="3034199"/>
              <a:ext cx="1708511" cy="2135601"/>
            </a:xfrm>
            <a:prstGeom prst="line">
              <a:avLst/>
            </a:prstGeom>
            <a:ln w="38100" cap="rnd">
              <a:solidFill>
                <a:srgbClr val="00B9D4"/>
              </a:solidFill>
              <a:prstDash val="sysDot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01" name="Group 29">
              <a:extLst>
                <a:ext uri="{FF2B5EF4-FFF2-40B4-BE49-F238E27FC236}">
                  <a16:creationId xmlns:a16="http://schemas.microsoft.com/office/drawing/2014/main" id="{20E2873A-3033-274A-6923-8F2FF516DAD8}"/>
                </a:ext>
              </a:extLst>
            </p:cNvPr>
            <p:cNvGrpSpPr/>
            <p:nvPr/>
          </p:nvGrpSpPr>
          <p:grpSpPr>
            <a:xfrm>
              <a:off x="6442096" y="5126192"/>
              <a:ext cx="2899491" cy="588350"/>
              <a:chOff x="0" y="-38100"/>
              <a:chExt cx="2533426" cy="514070"/>
            </a:xfrm>
          </p:grpSpPr>
          <p:sp>
            <p:nvSpPr>
              <p:cNvPr id="102" name="Freeform 30">
                <a:extLst>
                  <a:ext uri="{FF2B5EF4-FFF2-40B4-BE49-F238E27FC236}">
                    <a16:creationId xmlns:a16="http://schemas.microsoft.com/office/drawing/2014/main" id="{2D268782-EFDC-A997-36B2-5D92C257379A}"/>
                  </a:ext>
                </a:extLst>
              </p:cNvPr>
              <p:cNvSpPr/>
              <p:nvPr/>
            </p:nvSpPr>
            <p:spPr>
              <a:xfrm>
                <a:off x="0" y="0"/>
                <a:ext cx="2415563" cy="475970"/>
              </a:xfrm>
              <a:custGeom>
                <a:avLst/>
                <a:gdLst/>
                <a:ahLst/>
                <a:cxnLst/>
                <a:rect l="l" t="t" r="r" b="b"/>
                <a:pathLst>
                  <a:path w="2533427" h="475970">
                    <a:moveTo>
                      <a:pt x="40051" y="0"/>
                    </a:moveTo>
                    <a:lnTo>
                      <a:pt x="2493375" y="0"/>
                    </a:lnTo>
                    <a:cubicBezTo>
                      <a:pt x="2503997" y="0"/>
                      <a:pt x="2514185" y="4220"/>
                      <a:pt x="2521696" y="11731"/>
                    </a:cubicBezTo>
                    <a:cubicBezTo>
                      <a:pt x="2529207" y="19242"/>
                      <a:pt x="2533427" y="29429"/>
                      <a:pt x="2533427" y="40051"/>
                    </a:cubicBezTo>
                    <a:lnTo>
                      <a:pt x="2533427" y="435919"/>
                    </a:lnTo>
                    <a:cubicBezTo>
                      <a:pt x="2533427" y="446541"/>
                      <a:pt x="2529207" y="456728"/>
                      <a:pt x="2521696" y="464239"/>
                    </a:cubicBezTo>
                    <a:cubicBezTo>
                      <a:pt x="2514185" y="471750"/>
                      <a:pt x="2503997" y="475970"/>
                      <a:pt x="2493375" y="475970"/>
                    </a:cubicBezTo>
                    <a:lnTo>
                      <a:pt x="40051" y="475970"/>
                    </a:lnTo>
                    <a:cubicBezTo>
                      <a:pt x="29429" y="475970"/>
                      <a:pt x="19242" y="471750"/>
                      <a:pt x="11731" y="464239"/>
                    </a:cubicBezTo>
                    <a:cubicBezTo>
                      <a:pt x="4220" y="456728"/>
                      <a:pt x="0" y="446541"/>
                      <a:pt x="0" y="435919"/>
                    </a:cubicBezTo>
                    <a:lnTo>
                      <a:pt x="0" y="40051"/>
                    </a:lnTo>
                    <a:cubicBezTo>
                      <a:pt x="0" y="29429"/>
                      <a:pt x="4220" y="19242"/>
                      <a:pt x="11731" y="11731"/>
                    </a:cubicBezTo>
                    <a:cubicBezTo>
                      <a:pt x="19242" y="4220"/>
                      <a:pt x="29429" y="0"/>
                      <a:pt x="400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B9D4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3" name="TextBox 31">
                <a:extLst>
                  <a:ext uri="{FF2B5EF4-FFF2-40B4-BE49-F238E27FC236}">
                    <a16:creationId xmlns:a16="http://schemas.microsoft.com/office/drawing/2014/main" id="{8FFD4B5C-134B-3982-63B4-6CD33FCF266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3426" cy="514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75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4" name="TextBox 50">
              <a:extLst>
                <a:ext uri="{FF2B5EF4-FFF2-40B4-BE49-F238E27FC236}">
                  <a16:creationId xmlns:a16="http://schemas.microsoft.com/office/drawing/2014/main" id="{88A6E2AE-8A03-6CB1-D3C4-88780624841E}"/>
                </a:ext>
              </a:extLst>
            </p:cNvPr>
            <p:cNvSpPr txBox="1"/>
            <p:nvPr/>
          </p:nvSpPr>
          <p:spPr>
            <a:xfrm>
              <a:off x="5404479" y="5217268"/>
              <a:ext cx="4935093" cy="1572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highlight>
                    <a:srgbClr val="70CBF3"/>
                  </a:highlight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3.</a:t>
              </a: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  <a:r>
                <a:rPr kumimoji="0" lang="en-US" sz="1400" b="0" i="0" u="none" strike="noStrike" kern="1200" cap="none" spc="21" normalizeH="0" baseline="0" noProof="0" err="1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Puis</a:t>
              </a: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  <a:r>
                <a:rPr kumimoji="0" lang="en-US" sz="1400" b="0" i="0" u="none" strike="noStrike" kern="1200" cap="none" spc="21" normalizeH="0" baseline="0" noProof="0" err="1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tarifs</a:t>
              </a:r>
              <a:r>
                <a:rPr kumimoji="0" lang="en-US" sz="1400" b="0" i="0" u="none" strike="noStrike" kern="1200" cap="none" spc="21" normalizeH="0" baseline="0" noProof="0">
                  <a:ln>
                    <a:noFill/>
                  </a:ln>
                  <a:solidFill>
                    <a:srgbClr val="343432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 </a:t>
              </a:r>
              <a:r>
                <a:rPr kumimoji="0" lang="en-US" sz="1400" b="1" i="0" u="none" strike="noStrike" kern="1200" cap="none" spc="21" normalizeH="0" baseline="0" noProof="0">
                  <a:ln>
                    <a:noFill/>
                  </a:ln>
                  <a:solidFill>
                    <a:srgbClr val="00B9D4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rPr>
                <a:t>hors zone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5" b="0" i="0" u="none" strike="noStrike" kern="1200" cap="none" spc="21" normalizeH="0" baseline="0" noProof="0">
                <a:ln>
                  <a:noFill/>
                </a:ln>
                <a:solidFill>
                  <a:srgbClr val="00B9D4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45" b="0" i="0" u="none" strike="noStrike" kern="1200" cap="none" spc="21" normalizeH="0" baseline="0" noProof="0">
                <a:ln>
                  <a:noFill/>
                </a:ln>
                <a:solidFill>
                  <a:srgbClr val="00B9D4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sp>
        <p:nvSpPr>
          <p:cNvPr id="106" name="AutoShape 18">
            <a:extLst>
              <a:ext uri="{FF2B5EF4-FFF2-40B4-BE49-F238E27FC236}">
                <a16:creationId xmlns:a16="http://schemas.microsoft.com/office/drawing/2014/main" id="{3E4B3468-BB85-D6E1-5693-93C0F72F63D9}"/>
              </a:ext>
            </a:extLst>
          </p:cNvPr>
          <p:cNvSpPr/>
          <p:nvPr/>
        </p:nvSpPr>
        <p:spPr>
          <a:xfrm flipH="1">
            <a:off x="6913456" y="3390106"/>
            <a:ext cx="372812" cy="664907"/>
          </a:xfrm>
          <a:prstGeom prst="line">
            <a:avLst/>
          </a:prstGeom>
          <a:ln w="38100" cap="rnd">
            <a:solidFill>
              <a:srgbClr val="47B04D"/>
            </a:solidFill>
            <a:prstDash val="sysDot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7" name="Group 32">
            <a:extLst>
              <a:ext uri="{FF2B5EF4-FFF2-40B4-BE49-F238E27FC236}">
                <a16:creationId xmlns:a16="http://schemas.microsoft.com/office/drawing/2014/main" id="{14270759-2B01-7D6A-4115-1F7ACD9F7FC1}"/>
              </a:ext>
            </a:extLst>
          </p:cNvPr>
          <p:cNvGrpSpPr/>
          <p:nvPr/>
        </p:nvGrpSpPr>
        <p:grpSpPr>
          <a:xfrm>
            <a:off x="6361241" y="4069950"/>
            <a:ext cx="1974691" cy="635397"/>
            <a:chOff x="0" y="0"/>
            <a:chExt cx="2948479" cy="864259"/>
          </a:xfrm>
        </p:grpSpPr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8126E44D-B282-D009-2A9E-06ABDE9E2D5D}"/>
                </a:ext>
              </a:extLst>
            </p:cNvPr>
            <p:cNvSpPr/>
            <p:nvPr/>
          </p:nvSpPr>
          <p:spPr>
            <a:xfrm>
              <a:off x="0" y="0"/>
              <a:ext cx="2948479" cy="864259"/>
            </a:xfrm>
            <a:custGeom>
              <a:avLst/>
              <a:gdLst/>
              <a:ahLst/>
              <a:cxnLst/>
              <a:rect l="l" t="t" r="r" b="b"/>
              <a:pathLst>
                <a:path w="2948479" h="864259">
                  <a:moveTo>
                    <a:pt x="34413" y="0"/>
                  </a:moveTo>
                  <a:lnTo>
                    <a:pt x="2914066" y="0"/>
                  </a:lnTo>
                  <a:cubicBezTo>
                    <a:pt x="2933072" y="0"/>
                    <a:pt x="2948479" y="15407"/>
                    <a:pt x="2948479" y="34413"/>
                  </a:cubicBezTo>
                  <a:lnTo>
                    <a:pt x="2948479" y="829846"/>
                  </a:lnTo>
                  <a:cubicBezTo>
                    <a:pt x="2948479" y="848852"/>
                    <a:pt x="2933072" y="864259"/>
                    <a:pt x="2914066" y="864259"/>
                  </a:cubicBezTo>
                  <a:lnTo>
                    <a:pt x="34413" y="864259"/>
                  </a:lnTo>
                  <a:cubicBezTo>
                    <a:pt x="15407" y="864259"/>
                    <a:pt x="0" y="848852"/>
                    <a:pt x="0" y="829846"/>
                  </a:cubicBezTo>
                  <a:lnTo>
                    <a:pt x="0" y="34413"/>
                  </a:lnTo>
                  <a:cubicBezTo>
                    <a:pt x="0" y="15407"/>
                    <a:pt x="15407" y="0"/>
                    <a:pt x="344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7B04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9" name="TextBox 34">
              <a:extLst>
                <a:ext uri="{FF2B5EF4-FFF2-40B4-BE49-F238E27FC236}">
                  <a16:creationId xmlns:a16="http://schemas.microsoft.com/office/drawing/2014/main" id="{0E750079-09CB-2776-1662-DB3F99F82DAA}"/>
                </a:ext>
              </a:extLst>
            </p:cNvPr>
            <p:cNvSpPr txBox="1"/>
            <p:nvPr/>
          </p:nvSpPr>
          <p:spPr>
            <a:xfrm>
              <a:off x="0" y="-38100"/>
              <a:ext cx="2948479" cy="902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0" name="TextBox 51">
            <a:extLst>
              <a:ext uri="{FF2B5EF4-FFF2-40B4-BE49-F238E27FC236}">
                <a16:creationId xmlns:a16="http://schemas.microsoft.com/office/drawing/2014/main" id="{9258649D-390D-AE35-1087-8DFEFDF4F450}"/>
              </a:ext>
            </a:extLst>
          </p:cNvPr>
          <p:cNvSpPr txBox="1"/>
          <p:nvPr/>
        </p:nvSpPr>
        <p:spPr>
          <a:xfrm>
            <a:off x="5858514" y="4177204"/>
            <a:ext cx="2887905" cy="1299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21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Personnes</a:t>
            </a:r>
            <a:r>
              <a:rPr kumimoji="0" lang="en-US" sz="1400" b="1" i="0" u="none" strike="noStrike" kern="1200" cap="none" spc="21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physiques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21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hors zone</a:t>
            </a:r>
            <a:r>
              <a:rPr kumimoji="0" lang="en-US" sz="1400" b="1" i="0" u="none" strike="noStrike" kern="1200" cap="none" spc="21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21" normalizeH="0" baseline="0" noProof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 BW</a:t>
            </a:r>
          </a:p>
          <a:p>
            <a:pPr marL="0" marR="0" lvl="0" indent="0" algn="ctr" defTabSz="914400" rtl="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21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21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ts val="30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21" normalizeH="0" baseline="0" noProof="0">
              <a:ln>
                <a:noFill/>
              </a:ln>
              <a:solidFill>
                <a:srgbClr val="343432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4" name="AutoShape 19">
            <a:extLst>
              <a:ext uri="{FF2B5EF4-FFF2-40B4-BE49-F238E27FC236}">
                <a16:creationId xmlns:a16="http://schemas.microsoft.com/office/drawing/2014/main" id="{4449877E-8BAA-9822-BEB4-1BB6836B9234}"/>
              </a:ext>
            </a:extLst>
          </p:cNvPr>
          <p:cNvSpPr/>
          <p:nvPr/>
        </p:nvSpPr>
        <p:spPr>
          <a:xfrm>
            <a:off x="8128455" y="3339348"/>
            <a:ext cx="793916" cy="490322"/>
          </a:xfrm>
          <a:prstGeom prst="line">
            <a:avLst/>
          </a:prstGeom>
          <a:ln w="38100" cap="rnd">
            <a:solidFill>
              <a:srgbClr val="47B04D"/>
            </a:solidFill>
            <a:prstDash val="sysDot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15" name="Group 35">
            <a:extLst>
              <a:ext uri="{FF2B5EF4-FFF2-40B4-BE49-F238E27FC236}">
                <a16:creationId xmlns:a16="http://schemas.microsoft.com/office/drawing/2014/main" id="{FA13A074-D988-2F5E-9C12-C84D8E83C536}"/>
              </a:ext>
            </a:extLst>
          </p:cNvPr>
          <p:cNvGrpSpPr/>
          <p:nvPr/>
        </p:nvGrpSpPr>
        <p:grpSpPr>
          <a:xfrm>
            <a:off x="8753626" y="3901769"/>
            <a:ext cx="2464378" cy="691565"/>
            <a:chOff x="-178041" y="-38100"/>
            <a:chExt cx="3436923" cy="1782691"/>
          </a:xfrm>
        </p:grpSpPr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72AE67BE-60DE-A6C9-5F46-7A825CE9C80F}"/>
                </a:ext>
              </a:extLst>
            </p:cNvPr>
            <p:cNvSpPr/>
            <p:nvPr/>
          </p:nvSpPr>
          <p:spPr>
            <a:xfrm>
              <a:off x="-178041" y="0"/>
              <a:ext cx="3436923" cy="1744591"/>
            </a:xfrm>
            <a:custGeom>
              <a:avLst/>
              <a:gdLst/>
              <a:ahLst/>
              <a:cxnLst/>
              <a:rect l="l" t="t" r="r" b="b"/>
              <a:pathLst>
                <a:path w="3051286" h="984130">
                  <a:moveTo>
                    <a:pt x="33254" y="0"/>
                  </a:moveTo>
                  <a:lnTo>
                    <a:pt x="3018032" y="0"/>
                  </a:lnTo>
                  <a:cubicBezTo>
                    <a:pt x="3026851" y="0"/>
                    <a:pt x="3035310" y="3504"/>
                    <a:pt x="3041546" y="9740"/>
                  </a:cubicBezTo>
                  <a:cubicBezTo>
                    <a:pt x="3047783" y="15976"/>
                    <a:pt x="3051286" y="24434"/>
                    <a:pt x="3051286" y="33254"/>
                  </a:cubicBezTo>
                  <a:lnTo>
                    <a:pt x="3051286" y="950876"/>
                  </a:lnTo>
                  <a:cubicBezTo>
                    <a:pt x="3051286" y="959695"/>
                    <a:pt x="3047783" y="968154"/>
                    <a:pt x="3041546" y="974390"/>
                  </a:cubicBezTo>
                  <a:cubicBezTo>
                    <a:pt x="3035310" y="980626"/>
                    <a:pt x="3026851" y="984130"/>
                    <a:pt x="3018032" y="984130"/>
                  </a:cubicBezTo>
                  <a:lnTo>
                    <a:pt x="33254" y="984130"/>
                  </a:lnTo>
                  <a:cubicBezTo>
                    <a:pt x="24434" y="984130"/>
                    <a:pt x="15976" y="980626"/>
                    <a:pt x="9740" y="974390"/>
                  </a:cubicBezTo>
                  <a:cubicBezTo>
                    <a:pt x="3504" y="968154"/>
                    <a:pt x="0" y="959695"/>
                    <a:pt x="0" y="950876"/>
                  </a:cubicBezTo>
                  <a:lnTo>
                    <a:pt x="0" y="33254"/>
                  </a:lnTo>
                  <a:cubicBezTo>
                    <a:pt x="0" y="24434"/>
                    <a:pt x="3504" y="15976"/>
                    <a:pt x="9740" y="9740"/>
                  </a:cubicBezTo>
                  <a:cubicBezTo>
                    <a:pt x="15976" y="3504"/>
                    <a:pt x="24434" y="0"/>
                    <a:pt x="33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7B04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7" name="TextBox 37">
              <a:extLst>
                <a:ext uri="{FF2B5EF4-FFF2-40B4-BE49-F238E27FC236}">
                  <a16:creationId xmlns:a16="http://schemas.microsoft.com/office/drawing/2014/main" id="{C29C5360-801D-57E2-A21B-25AFB338AFE2}"/>
                </a:ext>
              </a:extLst>
            </p:cNvPr>
            <p:cNvSpPr txBox="1"/>
            <p:nvPr/>
          </p:nvSpPr>
          <p:spPr>
            <a:xfrm>
              <a:off x="0" y="-38100"/>
              <a:ext cx="3051286" cy="1022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75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8" name="TextBox 52">
            <a:extLst>
              <a:ext uri="{FF2B5EF4-FFF2-40B4-BE49-F238E27FC236}">
                <a16:creationId xmlns:a16="http://schemas.microsoft.com/office/drawing/2014/main" id="{11433A98-3C30-4F44-E9C0-A1C58ED57CE2}"/>
              </a:ext>
            </a:extLst>
          </p:cNvPr>
          <p:cNvSpPr txBox="1"/>
          <p:nvPr/>
        </p:nvSpPr>
        <p:spPr>
          <a:xfrm>
            <a:off x="8540486" y="3968477"/>
            <a:ext cx="2887906" cy="76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21" normalizeH="0" baseline="0" noProof="0" err="1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Personnes</a:t>
            </a:r>
            <a:r>
              <a:rPr kumimoji="0" lang="en-US" sz="1400" b="1" i="0" u="none" strike="noStrike" kern="1200" cap="none" spc="21" normalizeH="0" baseline="0" noProof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morales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2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PME/PMI, écoles, CPAS, ASBL </a:t>
            </a:r>
            <a:endParaRPr kumimoji="0" lang="en-US" sz="1400" b="0" i="0" u="none" strike="noStrike" kern="1200" cap="none" spc="2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45" b="0" i="0" u="none" strike="noStrike" kern="1200" cap="none" spc="2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grpSp>
        <p:nvGrpSpPr>
          <p:cNvPr id="123" name="Group 41">
            <a:extLst>
              <a:ext uri="{FF2B5EF4-FFF2-40B4-BE49-F238E27FC236}">
                <a16:creationId xmlns:a16="http://schemas.microsoft.com/office/drawing/2014/main" id="{44CA6937-02CE-7EFE-A4FD-CEDED6310575}"/>
              </a:ext>
            </a:extLst>
          </p:cNvPr>
          <p:cNvGrpSpPr/>
          <p:nvPr/>
        </p:nvGrpSpPr>
        <p:grpSpPr>
          <a:xfrm>
            <a:off x="9191960" y="4748868"/>
            <a:ext cx="1106994" cy="906217"/>
            <a:chOff x="0" y="0"/>
            <a:chExt cx="536156" cy="488294"/>
          </a:xfrm>
        </p:grpSpPr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CEBCBF19-034F-6E0D-6C66-42AE7A3995F9}"/>
                </a:ext>
              </a:extLst>
            </p:cNvPr>
            <p:cNvSpPr/>
            <p:nvPr/>
          </p:nvSpPr>
          <p:spPr>
            <a:xfrm>
              <a:off x="0" y="0"/>
              <a:ext cx="536156" cy="488294"/>
            </a:xfrm>
            <a:custGeom>
              <a:avLst/>
              <a:gdLst/>
              <a:ahLst/>
              <a:cxnLst/>
              <a:rect l="l" t="t" r="r" b="b"/>
              <a:pathLst>
                <a:path w="536156" h="488294">
                  <a:moveTo>
                    <a:pt x="220436" y="0"/>
                  </a:moveTo>
                  <a:lnTo>
                    <a:pt x="315720" y="0"/>
                  </a:lnTo>
                  <a:cubicBezTo>
                    <a:pt x="374183" y="0"/>
                    <a:pt x="430252" y="23224"/>
                    <a:pt x="471592" y="64564"/>
                  </a:cubicBezTo>
                  <a:cubicBezTo>
                    <a:pt x="512931" y="105904"/>
                    <a:pt x="536156" y="161973"/>
                    <a:pt x="536156" y="220436"/>
                  </a:cubicBezTo>
                  <a:lnTo>
                    <a:pt x="536156" y="267858"/>
                  </a:lnTo>
                  <a:cubicBezTo>
                    <a:pt x="536156" y="326322"/>
                    <a:pt x="512931" y="382390"/>
                    <a:pt x="471592" y="423730"/>
                  </a:cubicBezTo>
                  <a:cubicBezTo>
                    <a:pt x="430252" y="465070"/>
                    <a:pt x="374183" y="488294"/>
                    <a:pt x="315720" y="488294"/>
                  </a:cubicBezTo>
                  <a:lnTo>
                    <a:pt x="220436" y="488294"/>
                  </a:lnTo>
                  <a:cubicBezTo>
                    <a:pt x="98693" y="488294"/>
                    <a:pt x="0" y="389602"/>
                    <a:pt x="0" y="267858"/>
                  </a:cubicBezTo>
                  <a:lnTo>
                    <a:pt x="0" y="220436"/>
                  </a:lnTo>
                  <a:cubicBezTo>
                    <a:pt x="0" y="161973"/>
                    <a:pt x="23224" y="105904"/>
                    <a:pt x="64564" y="64564"/>
                  </a:cubicBezTo>
                  <a:cubicBezTo>
                    <a:pt x="105904" y="23224"/>
                    <a:pt x="161973" y="0"/>
                    <a:pt x="2204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TextBox 43">
              <a:extLst>
                <a:ext uri="{FF2B5EF4-FFF2-40B4-BE49-F238E27FC236}">
                  <a16:creationId xmlns:a16="http://schemas.microsoft.com/office/drawing/2014/main" id="{40234120-CC98-AA45-08B0-7AD2AF9F5056}"/>
                </a:ext>
              </a:extLst>
            </p:cNvPr>
            <p:cNvSpPr txBox="1"/>
            <p:nvPr/>
          </p:nvSpPr>
          <p:spPr>
            <a:xfrm>
              <a:off x="0" y="28575"/>
              <a:ext cx="536156" cy="459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6" name="TextBox 53">
            <a:extLst>
              <a:ext uri="{FF2B5EF4-FFF2-40B4-BE49-F238E27FC236}">
                <a16:creationId xmlns:a16="http://schemas.microsoft.com/office/drawing/2014/main" id="{536176C4-5E4F-0928-366A-A7EC4A0DD0F0}"/>
              </a:ext>
            </a:extLst>
          </p:cNvPr>
          <p:cNvSpPr txBox="1"/>
          <p:nvPr/>
        </p:nvSpPr>
        <p:spPr>
          <a:xfrm>
            <a:off x="7922162" y="5413275"/>
            <a:ext cx="457214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3" marR="0" lvl="1" indent="-2698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Remorque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&gt; 3,10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mètres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39753" marR="0" lvl="1" indent="-2698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Camionnette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+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remorque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39753" marR="0" lvl="1" indent="-2698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Camion-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caisse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39753" marR="0" lvl="1" indent="-2698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Fourgon grand volume &gt; 3,5 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&gt; 15 m³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27" name="Freeform 44">
            <a:extLst>
              <a:ext uri="{FF2B5EF4-FFF2-40B4-BE49-F238E27FC236}">
                <a16:creationId xmlns:a16="http://schemas.microsoft.com/office/drawing/2014/main" id="{79224235-49A3-F261-A734-6BE4F760A8ED}"/>
              </a:ext>
            </a:extLst>
          </p:cNvPr>
          <p:cNvSpPr/>
          <p:nvPr/>
        </p:nvSpPr>
        <p:spPr>
          <a:xfrm>
            <a:off x="9413065" y="4680377"/>
            <a:ext cx="678254" cy="645855"/>
          </a:xfrm>
          <a:custGeom>
            <a:avLst/>
            <a:gdLst/>
            <a:ahLst/>
            <a:cxnLst/>
            <a:rect l="l" t="t" r="r" b="b"/>
            <a:pathLst>
              <a:path w="960223" h="960223">
                <a:moveTo>
                  <a:pt x="0" y="0"/>
                </a:moveTo>
                <a:lnTo>
                  <a:pt x="960223" y="0"/>
                </a:lnTo>
                <a:lnTo>
                  <a:pt x="960223" y="960223"/>
                </a:lnTo>
                <a:lnTo>
                  <a:pt x="0" y="9602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9D0A9A85-20E0-138C-2E82-E1684307677C}"/>
              </a:ext>
            </a:extLst>
          </p:cNvPr>
          <p:cNvSpPr/>
          <p:nvPr/>
        </p:nvSpPr>
        <p:spPr>
          <a:xfrm>
            <a:off x="1982" y="287"/>
            <a:ext cx="12196803" cy="5405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"/>
                </a:moveTo>
                <a:lnTo>
                  <a:pt x="0" y="5814"/>
                </a:lnTo>
                <a:lnTo>
                  <a:pt x="18582" y="0"/>
                </a:lnTo>
                <a:lnTo>
                  <a:pt x="21600" y="21600"/>
                </a:lnTo>
                <a:lnTo>
                  <a:pt x="21600" y="10"/>
                </a:lnTo>
                <a:lnTo>
                  <a:pt x="0" y="66"/>
                </a:lnTo>
                <a:close/>
              </a:path>
            </a:pathLst>
          </a:custGeom>
          <a:gradFill>
            <a:gsLst>
              <a:gs pos="0">
                <a:srgbClr val="F27DB2">
                  <a:alpha val="40000"/>
                </a:srgbClr>
              </a:gs>
              <a:gs pos="100000">
                <a:srgbClr val="1DB2C3"/>
              </a:gs>
            </a:gsLst>
            <a:lin ang="10885433"/>
          </a:gra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32881E-991B-B1FC-17A5-E426BDD14011}"/>
              </a:ext>
            </a:extLst>
          </p:cNvPr>
          <p:cNvSpPr txBox="1"/>
          <p:nvPr/>
        </p:nvSpPr>
        <p:spPr>
          <a:xfrm>
            <a:off x="141020" y="6111669"/>
            <a:ext cx="702211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sng" strike="noStrike" kern="1200" cap="none" spc="0" normalizeH="0" baseline="0" noProof="0" dirty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Zone in BW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communes faisant partie du réseau mutualisé des recyparcs in BW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7B04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= communes du Brabant wallon + Braine-le-Comte, sauf Waterloo et Braine-l’Alleud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47B04D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8020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8C994-65B4-F9E5-17F6-22D82DCA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548BAC-54EB-18C3-01DE-16E474EE9D85}"/>
              </a:ext>
            </a:extLst>
          </p:cNvPr>
          <p:cNvSpPr/>
          <p:nvPr/>
        </p:nvSpPr>
        <p:spPr>
          <a:xfrm>
            <a:off x="166865" y="1812523"/>
            <a:ext cx="1965244" cy="975588"/>
          </a:xfrm>
          <a:prstGeom prst="rect">
            <a:avLst/>
          </a:prstGeom>
          <a:solidFill>
            <a:srgbClr val="70CB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10 vecteurs pour un développement durable.">
            <a:extLst>
              <a:ext uri="{FF2B5EF4-FFF2-40B4-BE49-F238E27FC236}">
                <a16:creationId xmlns:a16="http://schemas.microsoft.com/office/drawing/2014/main" id="{7F2AD221-4DE9-943C-65FF-17709EF0E915}"/>
              </a:ext>
            </a:extLst>
          </p:cNvPr>
          <p:cNvSpPr txBox="1"/>
          <p:nvPr/>
        </p:nvSpPr>
        <p:spPr>
          <a:xfrm>
            <a:off x="7708145" y="-22620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 marL="0" marR="0" lvl="0" indent="0" algn="l" defTabSz="650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effectLst/>
                <a:uLnTx/>
                <a:uFillTx/>
                <a:latin typeface="Franklin Gothic Heavy" panose="020B0603020102020204" pitchFamily="34" charset="0"/>
                <a:sym typeface="Franklin Gothic Heavy"/>
              </a:rPr>
              <a:t>Modalités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43A84C"/>
                  </a:gs>
                  <a:gs pos="100000">
                    <a:srgbClr val="1DB2C3"/>
                  </a:gs>
                </a:gsLst>
                <a:lin ang="10196545" scaled="0"/>
              </a:gradFill>
              <a:effectLst/>
              <a:uLnTx/>
              <a:uFillTx/>
              <a:latin typeface="Franklin Gothic Heavy" panose="020B0603020102020204" pitchFamily="34" charset="0"/>
              <a:sym typeface="Franklin Gothic Heavy"/>
            </a:endParaRPr>
          </a:p>
        </p:txBody>
      </p:sp>
      <p:grpSp>
        <p:nvGrpSpPr>
          <p:cNvPr id="123" name="Group 41">
            <a:extLst>
              <a:ext uri="{FF2B5EF4-FFF2-40B4-BE49-F238E27FC236}">
                <a16:creationId xmlns:a16="http://schemas.microsoft.com/office/drawing/2014/main" id="{C03D7677-B948-9BCC-3732-E96CEC7E3AE9}"/>
              </a:ext>
            </a:extLst>
          </p:cNvPr>
          <p:cNvGrpSpPr/>
          <p:nvPr/>
        </p:nvGrpSpPr>
        <p:grpSpPr>
          <a:xfrm>
            <a:off x="9362375" y="4612180"/>
            <a:ext cx="1106994" cy="906217"/>
            <a:chOff x="0" y="0"/>
            <a:chExt cx="536156" cy="488294"/>
          </a:xfrm>
        </p:grpSpPr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54FE3D7F-D16E-0670-2579-64E9AFFAB62C}"/>
                </a:ext>
              </a:extLst>
            </p:cNvPr>
            <p:cNvSpPr/>
            <p:nvPr/>
          </p:nvSpPr>
          <p:spPr>
            <a:xfrm>
              <a:off x="0" y="0"/>
              <a:ext cx="536156" cy="488294"/>
            </a:xfrm>
            <a:custGeom>
              <a:avLst/>
              <a:gdLst/>
              <a:ahLst/>
              <a:cxnLst/>
              <a:rect l="l" t="t" r="r" b="b"/>
              <a:pathLst>
                <a:path w="536156" h="488294">
                  <a:moveTo>
                    <a:pt x="220436" y="0"/>
                  </a:moveTo>
                  <a:lnTo>
                    <a:pt x="315720" y="0"/>
                  </a:lnTo>
                  <a:cubicBezTo>
                    <a:pt x="374183" y="0"/>
                    <a:pt x="430252" y="23224"/>
                    <a:pt x="471592" y="64564"/>
                  </a:cubicBezTo>
                  <a:cubicBezTo>
                    <a:pt x="512931" y="105904"/>
                    <a:pt x="536156" y="161973"/>
                    <a:pt x="536156" y="220436"/>
                  </a:cubicBezTo>
                  <a:lnTo>
                    <a:pt x="536156" y="267858"/>
                  </a:lnTo>
                  <a:cubicBezTo>
                    <a:pt x="536156" y="326322"/>
                    <a:pt x="512931" y="382390"/>
                    <a:pt x="471592" y="423730"/>
                  </a:cubicBezTo>
                  <a:cubicBezTo>
                    <a:pt x="430252" y="465070"/>
                    <a:pt x="374183" y="488294"/>
                    <a:pt x="315720" y="488294"/>
                  </a:cubicBezTo>
                  <a:lnTo>
                    <a:pt x="220436" y="488294"/>
                  </a:lnTo>
                  <a:cubicBezTo>
                    <a:pt x="98693" y="488294"/>
                    <a:pt x="0" y="389602"/>
                    <a:pt x="0" y="267858"/>
                  </a:cubicBezTo>
                  <a:lnTo>
                    <a:pt x="0" y="220436"/>
                  </a:lnTo>
                  <a:cubicBezTo>
                    <a:pt x="0" y="161973"/>
                    <a:pt x="23224" y="105904"/>
                    <a:pt x="64564" y="64564"/>
                  </a:cubicBezTo>
                  <a:cubicBezTo>
                    <a:pt x="105904" y="23224"/>
                    <a:pt x="161973" y="0"/>
                    <a:pt x="2204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TextBox 43">
              <a:extLst>
                <a:ext uri="{FF2B5EF4-FFF2-40B4-BE49-F238E27FC236}">
                  <a16:creationId xmlns:a16="http://schemas.microsoft.com/office/drawing/2014/main" id="{3D632A62-597B-05A2-1A2A-D088B11E4351}"/>
                </a:ext>
              </a:extLst>
            </p:cNvPr>
            <p:cNvSpPr txBox="1"/>
            <p:nvPr/>
          </p:nvSpPr>
          <p:spPr>
            <a:xfrm>
              <a:off x="0" y="28575"/>
              <a:ext cx="536156" cy="459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8" name="Figure">
            <a:extLst>
              <a:ext uri="{FF2B5EF4-FFF2-40B4-BE49-F238E27FC236}">
                <a16:creationId xmlns:a16="http://schemas.microsoft.com/office/drawing/2014/main" id="{A6074C1F-7A88-3AF0-EC30-0E0542D36EF3}"/>
              </a:ext>
            </a:extLst>
          </p:cNvPr>
          <p:cNvSpPr/>
          <p:nvPr/>
        </p:nvSpPr>
        <p:spPr>
          <a:xfrm>
            <a:off x="-52388" y="-89760"/>
            <a:ext cx="12196803" cy="6101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"/>
                </a:moveTo>
                <a:lnTo>
                  <a:pt x="0" y="5814"/>
                </a:lnTo>
                <a:lnTo>
                  <a:pt x="18582" y="0"/>
                </a:lnTo>
                <a:lnTo>
                  <a:pt x="21600" y="21600"/>
                </a:lnTo>
                <a:lnTo>
                  <a:pt x="21600" y="10"/>
                </a:lnTo>
                <a:lnTo>
                  <a:pt x="0" y="66"/>
                </a:lnTo>
                <a:close/>
              </a:path>
            </a:pathLst>
          </a:custGeom>
          <a:gradFill>
            <a:gsLst>
              <a:gs pos="0">
                <a:srgbClr val="F27DB2">
                  <a:alpha val="40000"/>
                </a:srgbClr>
              </a:gs>
              <a:gs pos="100000">
                <a:srgbClr val="1DB2C3"/>
              </a:gs>
            </a:gsLst>
            <a:lin ang="10885433"/>
          </a:gra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21B1BDA-D094-797D-7256-C0D2CB31F83E}"/>
              </a:ext>
            </a:extLst>
          </p:cNvPr>
          <p:cNvGrpSpPr/>
          <p:nvPr/>
        </p:nvGrpSpPr>
        <p:grpSpPr>
          <a:xfrm>
            <a:off x="2216189" y="3012201"/>
            <a:ext cx="7078756" cy="3442622"/>
            <a:chOff x="0" y="0"/>
            <a:chExt cx="16472422" cy="7630863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D1F36B8A-5F07-C36F-2760-4A5FC9C8D537}"/>
                </a:ext>
              </a:extLst>
            </p:cNvPr>
            <p:cNvSpPr/>
            <p:nvPr/>
          </p:nvSpPr>
          <p:spPr>
            <a:xfrm>
              <a:off x="0" y="0"/>
              <a:ext cx="16472422" cy="7630863"/>
            </a:xfrm>
            <a:custGeom>
              <a:avLst/>
              <a:gdLst/>
              <a:ahLst/>
              <a:cxnLst/>
              <a:rect l="l" t="t" r="r" b="b"/>
              <a:pathLst>
                <a:path w="16472422" h="7630863">
                  <a:moveTo>
                    <a:pt x="0" y="0"/>
                  </a:moveTo>
                  <a:lnTo>
                    <a:pt x="0" y="7630863"/>
                  </a:lnTo>
                  <a:lnTo>
                    <a:pt x="16472422" y="7630863"/>
                  </a:lnTo>
                  <a:lnTo>
                    <a:pt x="16472422" y="0"/>
                  </a:lnTo>
                  <a:lnTo>
                    <a:pt x="0" y="0"/>
                  </a:lnTo>
                  <a:close/>
                  <a:moveTo>
                    <a:pt x="16411462" y="7569903"/>
                  </a:moveTo>
                  <a:lnTo>
                    <a:pt x="59690" y="7569903"/>
                  </a:lnTo>
                  <a:lnTo>
                    <a:pt x="59690" y="59690"/>
                  </a:lnTo>
                  <a:lnTo>
                    <a:pt x="16411462" y="59690"/>
                  </a:lnTo>
                  <a:lnTo>
                    <a:pt x="16411462" y="7569903"/>
                  </a:lnTo>
                  <a:close/>
                </a:path>
              </a:pathLst>
            </a:custGeom>
            <a:solidFill>
              <a:srgbClr val="47B04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AutoShape 4">
            <a:extLst>
              <a:ext uri="{FF2B5EF4-FFF2-40B4-BE49-F238E27FC236}">
                <a16:creationId xmlns:a16="http://schemas.microsoft.com/office/drawing/2014/main" id="{FDD1F5C9-4FE6-148C-8FAE-CAA1E6E86BF9}"/>
              </a:ext>
            </a:extLst>
          </p:cNvPr>
          <p:cNvSpPr/>
          <p:nvPr/>
        </p:nvSpPr>
        <p:spPr>
          <a:xfrm>
            <a:off x="2210339" y="5125803"/>
            <a:ext cx="7055476" cy="708006"/>
          </a:xfrm>
          <a:prstGeom prst="rect">
            <a:avLst/>
          </a:prstGeom>
          <a:solidFill>
            <a:srgbClr val="47B04D">
              <a:alpha val="19608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0A4DF03C-05F8-DE84-8436-BC22D507A146}"/>
              </a:ext>
            </a:extLst>
          </p:cNvPr>
          <p:cNvSpPr/>
          <p:nvPr/>
        </p:nvSpPr>
        <p:spPr>
          <a:xfrm>
            <a:off x="2210339" y="3690752"/>
            <a:ext cx="7054276" cy="708006"/>
          </a:xfrm>
          <a:prstGeom prst="rect">
            <a:avLst/>
          </a:prstGeom>
          <a:solidFill>
            <a:srgbClr val="47B04D">
              <a:alpha val="19608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A73424AF-8B2A-D133-66AA-CB4E597F6850}"/>
              </a:ext>
            </a:extLst>
          </p:cNvPr>
          <p:cNvSpPr/>
          <p:nvPr/>
        </p:nvSpPr>
        <p:spPr>
          <a:xfrm>
            <a:off x="2195169" y="1829272"/>
            <a:ext cx="7078756" cy="969280"/>
          </a:xfrm>
          <a:prstGeom prst="rect">
            <a:avLst/>
          </a:prstGeom>
          <a:solidFill>
            <a:srgbClr val="47B04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C4137F3-F01E-7C41-3427-2D53CB1C056F}"/>
              </a:ext>
            </a:extLst>
          </p:cNvPr>
          <p:cNvSpPr txBox="1"/>
          <p:nvPr/>
        </p:nvSpPr>
        <p:spPr>
          <a:xfrm>
            <a:off x="2311641" y="3186437"/>
            <a:ext cx="6887851" cy="637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Déchets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verts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si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dépôt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uniquement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cette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matière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lors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du passage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limité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à 2 m³/apport)</a:t>
            </a: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0059E003-C135-E691-1040-A6F0015CD6C9}"/>
              </a:ext>
            </a:extLst>
          </p:cNvPr>
          <p:cNvGrpSpPr/>
          <p:nvPr/>
        </p:nvGrpSpPr>
        <p:grpSpPr>
          <a:xfrm>
            <a:off x="9448350" y="3012201"/>
            <a:ext cx="1694704" cy="3439559"/>
            <a:chOff x="0" y="0"/>
            <a:chExt cx="4131388" cy="7574832"/>
          </a:xfrm>
        </p:grpSpPr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0DB39E0-D2CA-8890-2D9B-33AC0A6CCE1E}"/>
                </a:ext>
              </a:extLst>
            </p:cNvPr>
            <p:cNvSpPr/>
            <p:nvPr/>
          </p:nvSpPr>
          <p:spPr>
            <a:xfrm>
              <a:off x="0" y="0"/>
              <a:ext cx="4131388" cy="7574832"/>
            </a:xfrm>
            <a:custGeom>
              <a:avLst/>
              <a:gdLst/>
              <a:ahLst/>
              <a:cxnLst/>
              <a:rect l="l" t="t" r="r" b="b"/>
              <a:pathLst>
                <a:path w="4131388" h="7574832">
                  <a:moveTo>
                    <a:pt x="0" y="0"/>
                  </a:moveTo>
                  <a:lnTo>
                    <a:pt x="0" y="7574832"/>
                  </a:lnTo>
                  <a:lnTo>
                    <a:pt x="4131388" y="7574832"/>
                  </a:lnTo>
                  <a:lnTo>
                    <a:pt x="4131388" y="0"/>
                  </a:lnTo>
                  <a:lnTo>
                    <a:pt x="0" y="0"/>
                  </a:lnTo>
                  <a:close/>
                  <a:moveTo>
                    <a:pt x="4070428" y="7513872"/>
                  </a:moveTo>
                  <a:lnTo>
                    <a:pt x="59690" y="7513872"/>
                  </a:lnTo>
                  <a:lnTo>
                    <a:pt x="59690" y="59690"/>
                  </a:lnTo>
                  <a:lnTo>
                    <a:pt x="4070428" y="59690"/>
                  </a:lnTo>
                  <a:lnTo>
                    <a:pt x="4070428" y="75138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AutoShape 10">
            <a:extLst>
              <a:ext uri="{FF2B5EF4-FFF2-40B4-BE49-F238E27FC236}">
                <a16:creationId xmlns:a16="http://schemas.microsoft.com/office/drawing/2014/main" id="{957ECC48-AAFF-BFC4-B0A2-55E8DB7D0E0F}"/>
              </a:ext>
            </a:extLst>
          </p:cNvPr>
          <p:cNvSpPr/>
          <p:nvPr/>
        </p:nvSpPr>
        <p:spPr>
          <a:xfrm>
            <a:off x="9447254" y="5132397"/>
            <a:ext cx="1686729" cy="708006"/>
          </a:xfrm>
          <a:prstGeom prst="rect">
            <a:avLst/>
          </a:prstGeom>
          <a:solidFill>
            <a:srgbClr val="BCD75F">
              <a:alpha val="19608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DB6D7205-9439-63DD-9374-DC80078E0965}"/>
              </a:ext>
            </a:extLst>
          </p:cNvPr>
          <p:cNvSpPr/>
          <p:nvPr/>
        </p:nvSpPr>
        <p:spPr>
          <a:xfrm>
            <a:off x="9429555" y="3698712"/>
            <a:ext cx="1703775" cy="717078"/>
          </a:xfrm>
          <a:prstGeom prst="rect">
            <a:avLst/>
          </a:prstGeom>
          <a:solidFill>
            <a:srgbClr val="BCD75F">
              <a:alpha val="19608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83C5E9A-3AA3-035F-0008-EFAB9189248C}"/>
              </a:ext>
            </a:extLst>
          </p:cNvPr>
          <p:cNvSpPr txBox="1"/>
          <p:nvPr/>
        </p:nvSpPr>
        <p:spPr>
          <a:xfrm>
            <a:off x="9631290" y="3885446"/>
            <a:ext cx="12090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18 €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E9AA2D2F-10A0-C4AD-3383-8218E66C27BC}"/>
              </a:ext>
            </a:extLst>
          </p:cNvPr>
          <p:cNvSpPr txBox="1"/>
          <p:nvPr/>
        </p:nvSpPr>
        <p:spPr>
          <a:xfrm>
            <a:off x="208991" y="3201199"/>
            <a:ext cx="2416953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0 Point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9AE34EA-9275-7D64-B3FC-D2B743AD61F6}"/>
              </a:ext>
            </a:extLst>
          </p:cNvPr>
          <p:cNvSpPr txBox="1"/>
          <p:nvPr/>
        </p:nvSpPr>
        <p:spPr>
          <a:xfrm>
            <a:off x="208991" y="3933796"/>
            <a:ext cx="241695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0,5 point</a:t>
            </a: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B5C5293-03BB-5B0D-B8EA-2E7B2129F4BB}"/>
              </a:ext>
            </a:extLst>
          </p:cNvPr>
          <p:cNvSpPr txBox="1"/>
          <p:nvPr/>
        </p:nvSpPr>
        <p:spPr>
          <a:xfrm>
            <a:off x="208991" y="4666394"/>
            <a:ext cx="241695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1 point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valeur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15 €)</a:t>
            </a: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F426770C-2CEF-8CCD-D6AA-B331E51D4DBB}"/>
              </a:ext>
            </a:extLst>
          </p:cNvPr>
          <p:cNvSpPr txBox="1"/>
          <p:nvPr/>
        </p:nvSpPr>
        <p:spPr>
          <a:xfrm>
            <a:off x="204061" y="5304841"/>
            <a:ext cx="241695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 points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valeur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30 €)</a:t>
            </a: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05B5BD0-F979-4DE8-66DC-7ABA6B96D1B9}"/>
              </a:ext>
            </a:extLst>
          </p:cNvPr>
          <p:cNvSpPr txBox="1"/>
          <p:nvPr/>
        </p:nvSpPr>
        <p:spPr>
          <a:xfrm>
            <a:off x="-151775" y="2163019"/>
            <a:ext cx="2416953" cy="31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Zone in BW</a:t>
            </a:r>
            <a:endParaRPr kumimoji="0" lang="en-US" sz="224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558FE83C-9EE2-28E1-42AE-8297431A45E7}"/>
              </a:ext>
            </a:extLst>
          </p:cNvPr>
          <p:cNvSpPr/>
          <p:nvPr/>
        </p:nvSpPr>
        <p:spPr>
          <a:xfrm>
            <a:off x="9429009" y="1810140"/>
            <a:ext cx="1613637" cy="969280"/>
          </a:xfrm>
          <a:prstGeom prst="rect">
            <a:avLst/>
          </a:prstGeom>
          <a:solidFill>
            <a:srgbClr val="BCD75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B4BADDD-72E0-2247-5F4B-1A75D4D71EA5}"/>
              </a:ext>
            </a:extLst>
          </p:cNvPr>
          <p:cNvSpPr txBox="1"/>
          <p:nvPr/>
        </p:nvSpPr>
        <p:spPr>
          <a:xfrm>
            <a:off x="2132109" y="2006134"/>
            <a:ext cx="707875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Valeur des passages</a:t>
            </a:r>
          </a:p>
          <a:p>
            <a:pPr marL="0" marR="0" lvl="0" indent="0" algn="ctr" defTabSz="91440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A0D002EA-9D6D-6E3D-7D72-CA030DBD8C33}"/>
              </a:ext>
            </a:extLst>
          </p:cNvPr>
          <p:cNvSpPr txBox="1"/>
          <p:nvPr/>
        </p:nvSpPr>
        <p:spPr>
          <a:xfrm>
            <a:off x="9429009" y="1929029"/>
            <a:ext cx="151967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Payant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Hors Zone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Pers morales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0990B366-EEC7-1DC3-592A-C48C0CA532A4}"/>
              </a:ext>
            </a:extLst>
          </p:cNvPr>
          <p:cNvSpPr txBox="1"/>
          <p:nvPr/>
        </p:nvSpPr>
        <p:spPr>
          <a:xfrm>
            <a:off x="178572" y="6025695"/>
            <a:ext cx="241695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3 points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valeur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45 €)</a:t>
            </a:r>
          </a:p>
          <a:p>
            <a:pPr marL="0" marR="0" lvl="0" indent="0" algn="l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69CE28CD-2441-4C05-E069-48813F15A406}"/>
              </a:ext>
            </a:extLst>
          </p:cNvPr>
          <p:cNvSpPr/>
          <p:nvPr/>
        </p:nvSpPr>
        <p:spPr>
          <a:xfrm>
            <a:off x="183311" y="6410514"/>
            <a:ext cx="1525974" cy="41246"/>
          </a:xfrm>
          <a:prstGeom prst="rect">
            <a:avLst/>
          </a:prstGeom>
          <a:solidFill>
            <a:srgbClr val="777777">
              <a:alpha val="19608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51FB93C3-9F05-2960-07D7-094EE21128BC}"/>
              </a:ext>
            </a:extLst>
          </p:cNvPr>
          <p:cNvSpPr txBox="1"/>
          <p:nvPr/>
        </p:nvSpPr>
        <p:spPr>
          <a:xfrm>
            <a:off x="2311641" y="3850737"/>
            <a:ext cx="6161223" cy="65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Piéton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ou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engin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à deux roues </a:t>
            </a: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229DC7A0-4FC8-C460-5D92-86992E88BDC5}"/>
              </a:ext>
            </a:extLst>
          </p:cNvPr>
          <p:cNvSpPr txBox="1"/>
          <p:nvPr/>
        </p:nvSpPr>
        <p:spPr>
          <a:xfrm>
            <a:off x="2301823" y="4546240"/>
            <a:ext cx="7008984" cy="778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Voiture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incluant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les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véhicules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non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utilitaires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de format break, SUV, et type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kangoo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/partner,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etc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5665BB43-0683-64A6-7F03-DB6F57BD584B}"/>
              </a:ext>
            </a:extLst>
          </p:cNvPr>
          <p:cNvSpPr txBox="1"/>
          <p:nvPr/>
        </p:nvSpPr>
        <p:spPr>
          <a:xfrm>
            <a:off x="2298223" y="5323913"/>
            <a:ext cx="6367103" cy="65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Voiture avec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remorque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&lt; </a:t>
            </a:r>
            <a:r>
              <a:rPr lang="en-US" sz="1400" dirty="0">
                <a:solidFill>
                  <a:srgbClr val="19191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3,1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mètres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fourgonnette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, pick-up</a:t>
            </a: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304C3083-06C8-B202-52F1-64D05DBE5D01}"/>
              </a:ext>
            </a:extLst>
          </p:cNvPr>
          <p:cNvSpPr txBox="1"/>
          <p:nvPr/>
        </p:nvSpPr>
        <p:spPr>
          <a:xfrm>
            <a:off x="2352543" y="5973328"/>
            <a:ext cx="6367103" cy="65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Camionnette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/ Fourgon grand volume &lt; 3,5 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ou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max 15 m³ </a:t>
            </a:r>
          </a:p>
          <a:p>
            <a:pPr marL="0" marR="0" lvl="0" indent="0" algn="l" defTabSz="91440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75186CD6-7C83-3C01-AAD7-2EA55E37F7A4}"/>
              </a:ext>
            </a:extLst>
          </p:cNvPr>
          <p:cNvSpPr txBox="1"/>
          <p:nvPr/>
        </p:nvSpPr>
        <p:spPr>
          <a:xfrm>
            <a:off x="9631290" y="4606638"/>
            <a:ext cx="12090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36 €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7D3E6411-250D-D853-1D7B-CEBB94D8EE44}"/>
              </a:ext>
            </a:extLst>
          </p:cNvPr>
          <p:cNvSpPr txBox="1"/>
          <p:nvPr/>
        </p:nvSpPr>
        <p:spPr>
          <a:xfrm>
            <a:off x="9631290" y="5324162"/>
            <a:ext cx="12090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72 €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F3E75FFF-EC06-BD69-A01D-5E685B98D133}"/>
              </a:ext>
            </a:extLst>
          </p:cNvPr>
          <p:cNvSpPr txBox="1"/>
          <p:nvPr/>
        </p:nvSpPr>
        <p:spPr>
          <a:xfrm>
            <a:off x="9632490" y="5992132"/>
            <a:ext cx="12090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242 €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AF8AD7-793F-C10D-FA68-288296D037BE}"/>
              </a:ext>
            </a:extLst>
          </p:cNvPr>
          <p:cNvSpPr/>
          <p:nvPr/>
        </p:nvSpPr>
        <p:spPr>
          <a:xfrm>
            <a:off x="83119" y="2980520"/>
            <a:ext cx="1994670" cy="3474303"/>
          </a:xfrm>
          <a:prstGeom prst="rect">
            <a:avLst/>
          </a:prstGeom>
          <a:noFill/>
          <a:ln>
            <a:solidFill>
              <a:srgbClr val="70C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10FF03A3-043F-544B-7315-AEDA07E03951}"/>
              </a:ext>
            </a:extLst>
          </p:cNvPr>
          <p:cNvSpPr/>
          <p:nvPr/>
        </p:nvSpPr>
        <p:spPr>
          <a:xfrm>
            <a:off x="88496" y="3696304"/>
            <a:ext cx="1994671" cy="708006"/>
          </a:xfrm>
          <a:prstGeom prst="rect">
            <a:avLst/>
          </a:prstGeom>
          <a:solidFill>
            <a:srgbClr val="70CBF3">
              <a:alpha val="19608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70CBF3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5884BF4F-41D3-A905-13F2-9394DA9C4CAB}"/>
              </a:ext>
            </a:extLst>
          </p:cNvPr>
          <p:cNvSpPr/>
          <p:nvPr/>
        </p:nvSpPr>
        <p:spPr>
          <a:xfrm>
            <a:off x="72975" y="5130459"/>
            <a:ext cx="1994671" cy="708006"/>
          </a:xfrm>
          <a:prstGeom prst="rect">
            <a:avLst/>
          </a:prstGeom>
          <a:solidFill>
            <a:srgbClr val="70CBF3">
              <a:alpha val="19608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70CBF3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D21BEF85-8531-8869-26EF-79D965972AAB}"/>
              </a:ext>
            </a:extLst>
          </p:cNvPr>
          <p:cNvSpPr txBox="1"/>
          <p:nvPr/>
        </p:nvSpPr>
        <p:spPr>
          <a:xfrm>
            <a:off x="9631290" y="3184029"/>
            <a:ext cx="120907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Payant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suivant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type de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véhicule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B7D71E-569E-00DE-23BF-6B2B05A0EC7A}"/>
              </a:ext>
            </a:extLst>
          </p:cNvPr>
          <p:cNvSpPr txBox="1"/>
          <p:nvPr/>
        </p:nvSpPr>
        <p:spPr>
          <a:xfrm>
            <a:off x="55541" y="6559580"/>
            <a:ext cx="1781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latin typeface="Franklin Gothic Book" panose="020B0503020102020204" pitchFamily="34" charset="0"/>
              </a:rPr>
              <a:t>REP : gratuit &gt; 13è point</a:t>
            </a:r>
          </a:p>
        </p:txBody>
      </p:sp>
    </p:spTree>
    <p:extLst>
      <p:ext uri="{BB962C8B-B14F-4D97-AF65-F5344CB8AC3E}">
        <p14:creationId xmlns:p14="http://schemas.microsoft.com/office/powerpoint/2010/main" val="213229226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FEDBF5-D612-C668-CA9B-06873DAA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592" y="3965775"/>
            <a:ext cx="8153400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C37617-A76A-2861-9CF8-9FA76F90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5" y="2772978"/>
            <a:ext cx="7477125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915B09-5CC6-34FA-9ADD-146311D1D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55" y="5282398"/>
            <a:ext cx="616267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C7FB2C-F9A6-4A78-39D3-6B43D39E0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133" y="336363"/>
            <a:ext cx="6279037" cy="17487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7758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0E715-995B-53F0-DDEC-6FD68A09B53F}"/>
              </a:ext>
            </a:extLst>
          </p:cNvPr>
          <p:cNvSpPr/>
          <p:nvPr/>
        </p:nvSpPr>
        <p:spPr>
          <a:xfrm>
            <a:off x="0" y="1"/>
            <a:ext cx="12192000" cy="6857996"/>
          </a:xfrm>
          <a:prstGeom prst="rect">
            <a:avLst/>
          </a:prstGeom>
          <a:gradFill>
            <a:gsLst>
              <a:gs pos="1000">
                <a:srgbClr val="03B055"/>
              </a:gs>
              <a:gs pos="65000">
                <a:srgbClr val="03B0C1"/>
              </a:gs>
            </a:gsLst>
            <a:lin ang="10885433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18261-8A3A-D2D0-84FE-AC8A83DABE0E}"/>
              </a:ext>
            </a:extLst>
          </p:cNvPr>
          <p:cNvSpPr/>
          <p:nvPr/>
        </p:nvSpPr>
        <p:spPr>
          <a:xfrm>
            <a:off x="952500" y="3259721"/>
            <a:ext cx="10287000" cy="338552"/>
          </a:xfrm>
          <a:prstGeom prst="rect">
            <a:avLst/>
          </a:prstGeom>
          <a:gradFill>
            <a:gsLst>
              <a:gs pos="1000">
                <a:srgbClr val="03B055"/>
              </a:gs>
              <a:gs pos="65000">
                <a:srgbClr val="03B0C1"/>
              </a:gs>
            </a:gsLst>
            <a:lin ang="10885433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822952" hangingPunct="0"/>
            <a:endParaRPr lang="fr-FR" sz="1600">
              <a:solidFill>
                <a:srgbClr val="000000"/>
              </a:solidFill>
              <a:sym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C27C78-B106-D1A4-9599-5539FEEE490E}"/>
              </a:ext>
            </a:extLst>
          </p:cNvPr>
          <p:cNvCxnSpPr>
            <a:cxnSpLocks/>
          </p:cNvCxnSpPr>
          <p:nvPr/>
        </p:nvCxnSpPr>
        <p:spPr>
          <a:xfrm>
            <a:off x="10457469" y="-65988"/>
            <a:ext cx="1734532" cy="6334813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4C4C540-8B95-4932-36DD-9544867C9DF1}"/>
              </a:ext>
            </a:extLst>
          </p:cNvPr>
          <p:cNvCxnSpPr>
            <a:cxnSpLocks/>
          </p:cNvCxnSpPr>
          <p:nvPr/>
        </p:nvCxnSpPr>
        <p:spPr>
          <a:xfrm>
            <a:off x="399416" y="-65988"/>
            <a:ext cx="2670229" cy="695925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194BABD-BA27-36AB-C51F-1F1C351B03AB}"/>
              </a:ext>
            </a:extLst>
          </p:cNvPr>
          <p:cNvCxnSpPr>
            <a:cxnSpLocks/>
          </p:cNvCxnSpPr>
          <p:nvPr/>
        </p:nvCxnSpPr>
        <p:spPr>
          <a:xfrm flipV="1">
            <a:off x="7186630" y="3429000"/>
            <a:ext cx="5079999" cy="342900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BB3CF9-124A-9CF0-F9D8-63B05F36A619}"/>
              </a:ext>
            </a:extLst>
          </p:cNvPr>
          <p:cNvCxnSpPr>
            <a:cxnSpLocks/>
          </p:cNvCxnSpPr>
          <p:nvPr/>
        </p:nvCxnSpPr>
        <p:spPr>
          <a:xfrm>
            <a:off x="-83751" y="6193410"/>
            <a:ext cx="5714530" cy="66459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4684BC4-DEC1-E1F6-3394-248D66E9A21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10457468" cy="165579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LOGO_in_bw.png" descr="LOGO_in_bw.png">
            <a:extLst>
              <a:ext uri="{FF2B5EF4-FFF2-40B4-BE49-F238E27FC236}">
                <a16:creationId xmlns:a16="http://schemas.microsoft.com/office/drawing/2014/main" id="{3946FCC8-248A-EB97-9971-388BC744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4" y="369041"/>
            <a:ext cx="1034261" cy="5264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CFFDC5-562F-E5AA-21F1-57AC2FC4E3D1}"/>
              </a:ext>
            </a:extLst>
          </p:cNvPr>
          <p:cNvSpPr txBox="1"/>
          <p:nvPr/>
        </p:nvSpPr>
        <p:spPr>
          <a:xfrm>
            <a:off x="3959191" y="2120480"/>
            <a:ext cx="47625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000" b="1" dirty="0">
                <a:solidFill>
                  <a:schemeClr val="bg1"/>
                </a:solidFill>
                <a:latin typeface="Franklin Gothic Book"/>
                <a:cs typeface="Times New Roman"/>
              </a:rPr>
              <a:t>0800/49.057</a:t>
            </a:r>
          </a:p>
          <a:p>
            <a:pPr algn="ctr"/>
            <a:r>
              <a:rPr lang="fr-BE" sz="4000" b="1" dirty="0">
                <a:solidFill>
                  <a:schemeClr val="bg1"/>
                </a:solidFill>
                <a:latin typeface="Franklin Gothic Book"/>
                <a:cs typeface="Times New Roman"/>
                <a:hlinkClick r:id="rId3"/>
              </a:rPr>
              <a:t>infodechets@inbw.be</a:t>
            </a:r>
            <a:endParaRPr lang="fr-BE" sz="4000" b="1" dirty="0">
              <a:solidFill>
                <a:schemeClr val="bg1"/>
              </a:solidFill>
              <a:latin typeface="Franklin Gothic Book"/>
              <a:cs typeface="Times New Roman"/>
            </a:endParaRPr>
          </a:p>
          <a:p>
            <a:pPr algn="ctr"/>
            <a:endParaRPr lang="fr-BE" sz="4000" b="1" dirty="0">
              <a:solidFill>
                <a:schemeClr val="bg1"/>
              </a:solidFill>
              <a:latin typeface="Franklin Gothic Book"/>
              <a:cs typeface="Times New Roman"/>
            </a:endParaRPr>
          </a:p>
          <a:p>
            <a:pPr algn="ctr"/>
            <a:r>
              <a:rPr lang="fr-BE" sz="4000" b="1" dirty="0">
                <a:solidFill>
                  <a:schemeClr val="bg1"/>
                </a:solidFill>
                <a:latin typeface="Franklin Gothic Book"/>
                <a:cs typeface="Times New Roman"/>
              </a:rPr>
              <a:t>SPOC</a:t>
            </a:r>
          </a:p>
          <a:p>
            <a:pPr algn="ctr"/>
            <a:r>
              <a:rPr lang="fr-BE" sz="4000" b="1" dirty="0">
                <a:solidFill>
                  <a:schemeClr val="bg1"/>
                </a:solidFill>
                <a:latin typeface="Franklin Gothic Book"/>
                <a:cs typeface="Times New Roman"/>
                <a:hlinkClick r:id="rId4"/>
              </a:rPr>
              <a:t>communes@inbw.be</a:t>
            </a:r>
            <a:r>
              <a:rPr lang="fr-BE" sz="4000" b="1" dirty="0">
                <a:solidFill>
                  <a:schemeClr val="bg1"/>
                </a:solidFill>
                <a:latin typeface="Franklin Gothic Book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427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5846-BE8A-3B8C-20DA-C0E0A44D4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5629EA9-78DD-0743-8F46-BBE500AC8D73}"/>
              </a:ext>
            </a:extLst>
          </p:cNvPr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A2977B3B-A81C-AC10-A6F4-6067A6D68358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856FB0A-0ECF-5644-CFF1-7FF7CFCA4BFF}"/>
              </a:ext>
            </a:extLst>
          </p:cNvPr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284D44E-FC43-7673-BE00-6F0C8D5DEA63}"/>
                </a:ext>
              </a:extLst>
            </p:cNvPr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6" name="Freeform 6" descr="LOGO_in_bw.png">
            <a:extLst>
              <a:ext uri="{FF2B5EF4-FFF2-40B4-BE49-F238E27FC236}">
                <a16:creationId xmlns:a16="http://schemas.microsoft.com/office/drawing/2014/main" id="{674ED042-12EC-12D0-7809-C3069233DBF9}"/>
              </a:ext>
            </a:extLst>
          </p:cNvPr>
          <p:cNvSpPr/>
          <p:nvPr/>
        </p:nvSpPr>
        <p:spPr>
          <a:xfrm>
            <a:off x="241408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1" h="808788">
                <a:moveTo>
                  <a:pt x="0" y="0"/>
                </a:moveTo>
                <a:lnTo>
                  <a:pt x="1570442" y="0"/>
                </a:lnTo>
                <a:lnTo>
                  <a:pt x="1570442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242B11E-9592-F274-9E00-A03E37980168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C878841C-1C9A-BE0C-29B5-A42240A209E5}"/>
              </a:ext>
            </a:extLst>
          </p:cNvPr>
          <p:cNvSpPr txBox="1"/>
          <p:nvPr/>
        </p:nvSpPr>
        <p:spPr>
          <a:xfrm>
            <a:off x="1591278" y="1576786"/>
            <a:ext cx="887254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5400" b="1" dirty="0">
                <a:latin typeface="Franklin Gothic Heavy" panose="020B0603020102020204" pitchFamily="34" charset="0"/>
              </a:rPr>
              <a:t>Le Département déchets</a:t>
            </a:r>
            <a:endParaRPr sz="5400" b="1" dirty="0">
              <a:latin typeface="Franklin Gothic Heavy" panose="020B06030201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1DB7959-9D8B-C026-77D5-89FCF4D0628C}"/>
              </a:ext>
            </a:extLst>
          </p:cNvPr>
          <p:cNvSpPr txBox="1"/>
          <p:nvPr/>
        </p:nvSpPr>
        <p:spPr>
          <a:xfrm>
            <a:off x="4196922" y="3419807"/>
            <a:ext cx="379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7F7F7F"/>
                </a:solidFill>
                <a:latin typeface="Franklin Gothic Book"/>
                <a:cs typeface="Times New Roman"/>
              </a:rPr>
              <a:t>Laurent Mafa, Directeur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BCF7D9-B78A-3820-8233-60FCA8C79772}"/>
              </a:ext>
            </a:extLst>
          </p:cNvPr>
          <p:cNvSpPr txBox="1"/>
          <p:nvPr/>
        </p:nvSpPr>
        <p:spPr>
          <a:xfrm>
            <a:off x="4863194" y="4927271"/>
            <a:ext cx="2465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dirty="0">
                <a:solidFill>
                  <a:srgbClr val="7F7F7F"/>
                </a:solidFill>
                <a:latin typeface="Franklin Gothic Book"/>
                <a:cs typeface="Times New Roman"/>
              </a:rPr>
              <a:t>0800/49.057</a:t>
            </a:r>
          </a:p>
          <a:p>
            <a:pPr algn="ctr"/>
            <a:r>
              <a:rPr lang="fr-BE" sz="2000" dirty="0">
                <a:solidFill>
                  <a:srgbClr val="7F7F7F"/>
                </a:solidFill>
                <a:latin typeface="Franklin Gothic Book"/>
                <a:cs typeface="Times New Roman"/>
              </a:rPr>
              <a:t>infodechets@inbw.be</a:t>
            </a:r>
          </a:p>
        </p:txBody>
      </p:sp>
    </p:spTree>
    <p:extLst>
      <p:ext uri="{BB962C8B-B14F-4D97-AF65-F5344CB8AC3E}">
        <p14:creationId xmlns:p14="http://schemas.microsoft.com/office/powerpoint/2010/main" val="42832202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8060">
            <a:off x="7252026" y="-4188458"/>
            <a:ext cx="5585360" cy="5585360"/>
          </a:xfrm>
          <a:custGeom>
            <a:avLst/>
            <a:gdLst/>
            <a:ahLst/>
            <a:cxnLst/>
            <a:rect l="l" t="t" r="r" b="b"/>
            <a:pathLst>
              <a:path w="8378040" h="8378040">
                <a:moveTo>
                  <a:pt x="0" y="0"/>
                </a:moveTo>
                <a:lnTo>
                  <a:pt x="8378040" y="0"/>
                </a:lnTo>
                <a:lnTo>
                  <a:pt x="8378040" y="8378041"/>
                </a:lnTo>
                <a:lnTo>
                  <a:pt x="0" y="8378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3" name="Freeform 3"/>
          <p:cNvSpPr/>
          <p:nvPr/>
        </p:nvSpPr>
        <p:spPr>
          <a:xfrm rot="-5213463">
            <a:off x="-2941242" y="-232932"/>
            <a:ext cx="7323863" cy="7323863"/>
          </a:xfrm>
          <a:custGeom>
            <a:avLst/>
            <a:gdLst/>
            <a:ahLst/>
            <a:cxnLst/>
            <a:rect l="l" t="t" r="r" b="b"/>
            <a:pathLst>
              <a:path w="10985794" h="10985794">
                <a:moveTo>
                  <a:pt x="0" y="0"/>
                </a:moveTo>
                <a:lnTo>
                  <a:pt x="10985795" y="0"/>
                </a:lnTo>
                <a:lnTo>
                  <a:pt x="10985795" y="10985794"/>
                </a:lnTo>
                <a:lnTo>
                  <a:pt x="0" y="10985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/>
          <p:cNvGrpSpPr/>
          <p:nvPr/>
        </p:nvGrpSpPr>
        <p:grpSpPr>
          <a:xfrm>
            <a:off x="1" y="0"/>
            <a:ext cx="4039555" cy="2286000"/>
            <a:chOff x="0" y="0"/>
            <a:chExt cx="938749" cy="5312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8749" cy="531242"/>
            </a:xfrm>
            <a:custGeom>
              <a:avLst/>
              <a:gdLst/>
              <a:ahLst/>
              <a:cxnLst/>
              <a:rect l="l" t="t" r="r" b="b"/>
              <a:pathLst>
                <a:path w="938749" h="531242">
                  <a:moveTo>
                    <a:pt x="0" y="0"/>
                  </a:moveTo>
                  <a:lnTo>
                    <a:pt x="938749" y="0"/>
                  </a:lnTo>
                  <a:lnTo>
                    <a:pt x="938749" y="531242"/>
                  </a:lnTo>
                  <a:lnTo>
                    <a:pt x="0" y="531242"/>
                  </a:lnTo>
                  <a:close/>
                </a:path>
              </a:pathLst>
            </a:custGeom>
            <a:blipFill>
              <a:blip r:embed="rId4"/>
              <a:stretch>
                <a:fillRect t="-8755" b="-8755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fr-BE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274071"/>
            <a:ext cx="4039555" cy="2286000"/>
            <a:chOff x="0" y="0"/>
            <a:chExt cx="938749" cy="5312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8749" cy="531242"/>
            </a:xfrm>
            <a:custGeom>
              <a:avLst/>
              <a:gdLst/>
              <a:ahLst/>
              <a:cxnLst/>
              <a:rect l="l" t="t" r="r" b="b"/>
              <a:pathLst>
                <a:path w="938749" h="531242">
                  <a:moveTo>
                    <a:pt x="0" y="0"/>
                  </a:moveTo>
                  <a:lnTo>
                    <a:pt x="938749" y="0"/>
                  </a:lnTo>
                  <a:lnTo>
                    <a:pt x="938749" y="531242"/>
                  </a:lnTo>
                  <a:lnTo>
                    <a:pt x="0" y="531242"/>
                  </a:lnTo>
                  <a:close/>
                </a:path>
              </a:pathLst>
            </a:custGeom>
            <a:blipFill>
              <a:blip r:embed="rId5"/>
              <a:stretch>
                <a:fillRect t="-16265" b="-16265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10" name="Freeform 10"/>
          <p:cNvSpPr/>
          <p:nvPr/>
        </p:nvSpPr>
        <p:spPr>
          <a:xfrm rot="-10516952">
            <a:off x="-36043" y="6202544"/>
            <a:ext cx="4111642" cy="4111642"/>
          </a:xfrm>
          <a:custGeom>
            <a:avLst/>
            <a:gdLst/>
            <a:ahLst/>
            <a:cxnLst/>
            <a:rect l="l" t="t" r="r" b="b"/>
            <a:pathLst>
              <a:path w="6167463" h="6167463">
                <a:moveTo>
                  <a:pt x="0" y="0"/>
                </a:moveTo>
                <a:lnTo>
                  <a:pt x="6167463" y="0"/>
                </a:lnTo>
                <a:lnTo>
                  <a:pt x="6167463" y="6167463"/>
                </a:lnTo>
                <a:lnTo>
                  <a:pt x="0" y="61674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sp>
        <p:nvSpPr>
          <p:cNvPr id="11" name="Freeform 11"/>
          <p:cNvSpPr/>
          <p:nvPr/>
        </p:nvSpPr>
        <p:spPr>
          <a:xfrm>
            <a:off x="1" y="6172201"/>
            <a:ext cx="1182963" cy="670951"/>
          </a:xfrm>
          <a:custGeom>
            <a:avLst/>
            <a:gdLst/>
            <a:ahLst/>
            <a:cxnLst/>
            <a:rect l="l" t="t" r="r" b="b"/>
            <a:pathLst>
              <a:path w="1774445" h="1006427">
                <a:moveTo>
                  <a:pt x="0" y="0"/>
                </a:moveTo>
                <a:lnTo>
                  <a:pt x="1774445" y="0"/>
                </a:lnTo>
                <a:lnTo>
                  <a:pt x="1774445" y="1006427"/>
                </a:lnTo>
                <a:lnTo>
                  <a:pt x="0" y="10064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984" b="-89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12" name="Group 12"/>
          <p:cNvGrpSpPr/>
          <p:nvPr/>
        </p:nvGrpSpPr>
        <p:grpSpPr>
          <a:xfrm>
            <a:off x="5847347" y="215007"/>
            <a:ext cx="1173340" cy="11733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38100" cap="sq">
              <a:solidFill>
                <a:srgbClr val="47B04D"/>
              </a:solidFill>
              <a:prstDash val="solid"/>
              <a:miter/>
            </a:ln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81708" y="2069555"/>
            <a:ext cx="7710292" cy="4209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étude 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 la 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mise en chantier 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d’ouvrages de gestion des déchets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maîtrise d’ouvrage de la plupart des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collectes de déchets en porte-à-porte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(emballages PMC, papiers-cartons, déchets résiduels, organiques,...)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</a:t>
            </a:r>
            <a:r>
              <a:rPr lang="fr-BE" sz="1533" dirty="0">
                <a:solidFill>
                  <a:srgbClr val="47B04D"/>
                </a:solidFill>
                <a:latin typeface="Libre Franklin"/>
                <a:sym typeface="Libre Franklin"/>
              </a:rPr>
              <a:t>prévention 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enlèvement d’encombrants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à la demande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réseau mutualisé de 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17 </a:t>
            </a:r>
            <a:r>
              <a:rPr lang="fr-BE" sz="1533" dirty="0" err="1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recyparcs</a:t>
            </a:r>
            <a:endParaRPr lang="fr-BE" sz="1533" dirty="0">
              <a:solidFill>
                <a:srgbClr val="47B04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L’entretien des sites de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bulles/conteneurs enterrés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à verre, à déchets résiduels ou à déchets organiques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L’acquisition et la distribution des 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sacs poubelles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 déchets résiduels, organiques, PMC, déchets de jardins, …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Deux plates-formes de 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compostage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centre de transfert et de prétraitement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des déchets à Mont-Saint-Guibert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L'</a:t>
            </a:r>
            <a:r>
              <a:rPr lang="fr-BE" sz="1533" dirty="0">
                <a:solidFill>
                  <a:srgbClr val="47B04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Unité de Valorisation Energétique</a:t>
            </a:r>
            <a:r>
              <a:rPr lang="fr-BE" sz="15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des déchets à Virginal</a:t>
            </a:r>
          </a:p>
          <a:p>
            <a:pPr marL="345456" lvl="1" indent="-172728">
              <a:lnSpc>
                <a:spcPts val="2239"/>
              </a:lnSpc>
              <a:buFont typeface="Arial"/>
              <a:buChar char="•"/>
            </a:pPr>
            <a:endParaRPr lang="fr-BE" sz="1533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lnSpc>
                <a:spcPts val="2239"/>
              </a:lnSpc>
            </a:pPr>
            <a:endParaRPr lang="fr-BE" sz="1533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73789" y="284857"/>
            <a:ext cx="340221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86"/>
              </a:lnSpc>
            </a:pPr>
            <a:r>
              <a:rPr lang="en-US" sz="3908" dirty="0">
                <a:solidFill>
                  <a:srgbClr val="FFFFFF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Gestion </a:t>
            </a:r>
          </a:p>
          <a:p>
            <a:pPr>
              <a:lnSpc>
                <a:spcPts val="3986"/>
              </a:lnSpc>
            </a:pPr>
            <a:r>
              <a:rPr lang="en-US" sz="3908" dirty="0">
                <a:solidFill>
                  <a:srgbClr val="FFFFFF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des </a:t>
            </a:r>
            <a:r>
              <a:rPr lang="en-US" sz="3908" dirty="0" err="1">
                <a:solidFill>
                  <a:srgbClr val="FFFFFF"/>
                </a:solidFill>
                <a:latin typeface="Libre Franklin Semi-Bold"/>
                <a:ea typeface="Libre Franklin Semi-Bold"/>
                <a:cs typeface="Libre Franklin Semi-Bold"/>
                <a:sym typeface="Libre Franklin Semi-Bold"/>
              </a:rPr>
              <a:t>déchets</a:t>
            </a:r>
            <a:endParaRPr lang="en-US" sz="3908" dirty="0">
              <a:solidFill>
                <a:srgbClr val="FFFFFF"/>
              </a:solidFill>
              <a:latin typeface="Libre Franklin Semi-Bold"/>
              <a:ea typeface="Libre Franklin Semi-Bold"/>
              <a:cs typeface="Libre Franklin Semi-Bold"/>
              <a:sym typeface="Libre Franklin Semi-Bold"/>
            </a:endParaRPr>
          </a:p>
        </p:txBody>
      </p:sp>
      <p:sp>
        <p:nvSpPr>
          <p:cNvPr id="16" name="Freeform 16"/>
          <p:cNvSpPr/>
          <p:nvPr/>
        </p:nvSpPr>
        <p:spPr>
          <a:xfrm rot="10666674">
            <a:off x="6365462" y="6351588"/>
            <a:ext cx="6090449" cy="6090449"/>
          </a:xfrm>
          <a:custGeom>
            <a:avLst/>
            <a:gdLst/>
            <a:ahLst/>
            <a:cxnLst/>
            <a:rect l="l" t="t" r="r" b="b"/>
            <a:pathLst>
              <a:path w="9135674" h="9135674">
                <a:moveTo>
                  <a:pt x="0" y="0"/>
                </a:moveTo>
                <a:lnTo>
                  <a:pt x="9135674" y="0"/>
                </a:lnTo>
                <a:lnTo>
                  <a:pt x="9135674" y="9135675"/>
                </a:lnTo>
                <a:lnTo>
                  <a:pt x="0" y="9135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sz="1200"/>
          </a:p>
        </p:txBody>
      </p:sp>
      <p:pic>
        <p:nvPicPr>
          <p:cNvPr id="26" name="Image 25" descr="Une image contenant plein air, ciel, arbre, route&#10;&#10;Description générée automatiquement">
            <a:extLst>
              <a:ext uri="{FF2B5EF4-FFF2-40B4-BE49-F238E27FC236}">
                <a16:creationId xmlns:a16="http://schemas.microsoft.com/office/drawing/2014/main" id="{D806689B-48D1-F2AB-5934-A6C5508B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5416"/>
            <a:ext cx="4039556" cy="181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CDD3EB3-2012-F093-9FDA-2ABD4153C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893327"/>
              </p:ext>
            </p:extLst>
          </p:nvPr>
        </p:nvGraphicFramePr>
        <p:xfrm>
          <a:off x="200297" y="148046"/>
          <a:ext cx="11904617" cy="663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4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4745" t="14243" r="56229" b="31000"/>
          <a:stretch>
            <a:fillRect/>
          </a:stretch>
        </p:blipFill>
        <p:spPr>
          <a:xfrm>
            <a:off x="2705574" y="142739"/>
            <a:ext cx="4651084" cy="3937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89151" y="-64083"/>
            <a:ext cx="5064221" cy="57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25"/>
              </a:lnSpc>
            </a:pPr>
            <a:r>
              <a:rPr lang="en-US" sz="2587" dirty="0" err="1">
                <a:solidFill>
                  <a:srgbClr val="F1F1F2"/>
                </a:solidFill>
                <a:latin typeface="Franklin Gothic Book" panose="020B0503020102020204" pitchFamily="34" charset="0"/>
              </a:rPr>
              <a:t>Quelques</a:t>
            </a:r>
            <a:r>
              <a:rPr lang="en-US" sz="2587" dirty="0">
                <a:solidFill>
                  <a:srgbClr val="F1F1F2"/>
                </a:solidFill>
                <a:latin typeface="Franklin Gothic Book" panose="020B0503020102020204" pitchFamily="34" charset="0"/>
              </a:rPr>
              <a:t> chiffres </a:t>
            </a:r>
            <a:r>
              <a:rPr lang="en-US" sz="2587" dirty="0" err="1">
                <a:solidFill>
                  <a:srgbClr val="F1F1F2"/>
                </a:solidFill>
                <a:latin typeface="Franklin Gothic Book" panose="020B0503020102020204" pitchFamily="34" charset="0"/>
              </a:rPr>
              <a:t>clés</a:t>
            </a:r>
            <a:endParaRPr lang="en-US" sz="2587" dirty="0">
              <a:solidFill>
                <a:srgbClr val="F1F1F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E9A8C74-5C79-13C3-F31D-E1D0B9615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6785"/>
            <a:ext cx="11141627" cy="119568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7F73830-95BD-17A3-B081-5C89E7F50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51569"/>
            <a:ext cx="11141622" cy="16820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7B30A7E-ED1F-3307-798D-D09C262B5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" y="3563799"/>
            <a:ext cx="11141623" cy="131928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F2046EC-0B0C-6B99-0355-DDDF52F8DCA8}"/>
              </a:ext>
            </a:extLst>
          </p:cNvPr>
          <p:cNvSpPr txBox="1"/>
          <p:nvPr/>
        </p:nvSpPr>
        <p:spPr>
          <a:xfrm>
            <a:off x="228598" y="5482200"/>
            <a:ext cx="654615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Quantité de déchets collectés dans les recyparcs : +/- 104.000 T </a:t>
            </a:r>
          </a:p>
        </p:txBody>
      </p:sp>
      <p:pic>
        <p:nvPicPr>
          <p:cNvPr id="34" name="Image 33" descr="Une image contenant texte, plante, toile, nature&#10;&#10;Description générée automatiquement">
            <a:extLst>
              <a:ext uri="{FF2B5EF4-FFF2-40B4-BE49-F238E27FC236}">
                <a16:creationId xmlns:a16="http://schemas.microsoft.com/office/drawing/2014/main" id="{7CF634A1-3074-636B-4287-A7A023B48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63768">
            <a:off x="-6141" y="10885"/>
            <a:ext cx="1655826" cy="18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0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vecteurs pour un développement durable.">
            <a:extLst>
              <a:ext uri="{FF2B5EF4-FFF2-40B4-BE49-F238E27FC236}">
                <a16:creationId xmlns:a16="http://schemas.microsoft.com/office/drawing/2014/main" id="{502B47EF-AA8A-2827-CFFA-5E44E7809FA1}"/>
              </a:ext>
            </a:extLst>
          </p:cNvPr>
          <p:cNvSpPr txBox="1"/>
          <p:nvPr/>
        </p:nvSpPr>
        <p:spPr>
          <a:xfrm>
            <a:off x="403086" y="-441774"/>
            <a:ext cx="11560313" cy="1448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4000" b="1" dirty="0">
                <a:gradFill flip="none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</a:rPr>
              <a:t>Evolution Quantités déchets collectés à Rebecq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CC5B70F-289B-9B41-3B08-BCA2D9490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614293"/>
              </p:ext>
            </p:extLst>
          </p:nvPr>
        </p:nvGraphicFramePr>
        <p:xfrm>
          <a:off x="1102936" y="1006843"/>
          <a:ext cx="9992412" cy="507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10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E0E80-62BF-2E1C-9320-8145D683E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87D4AEA-2A06-1C5F-C51C-4C65072AEA60}"/>
              </a:ext>
            </a:extLst>
          </p:cNvPr>
          <p:cNvSpPr/>
          <p:nvPr/>
        </p:nvSpPr>
        <p:spPr>
          <a:xfrm rot="-543261">
            <a:off x="-72404" y="827898"/>
            <a:ext cx="106022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3" name="Freeform 3" descr="LOGO_in_bw.png">
            <a:extLst>
              <a:ext uri="{FF2B5EF4-FFF2-40B4-BE49-F238E27FC236}">
                <a16:creationId xmlns:a16="http://schemas.microsoft.com/office/drawing/2014/main" id="{64254766-AECE-8F07-5579-228377030FEA}"/>
              </a:ext>
            </a:extLst>
          </p:cNvPr>
          <p:cNvSpPr/>
          <p:nvPr/>
        </p:nvSpPr>
        <p:spPr>
          <a:xfrm>
            <a:off x="1288370" y="258527"/>
            <a:ext cx="1046961" cy="539192"/>
          </a:xfrm>
          <a:custGeom>
            <a:avLst/>
            <a:gdLst/>
            <a:ahLst/>
            <a:cxnLst/>
            <a:rect l="l" t="t" r="r" b="b"/>
            <a:pathLst>
              <a:path w="1570442" h="808788">
                <a:moveTo>
                  <a:pt x="0" y="0"/>
                </a:moveTo>
                <a:lnTo>
                  <a:pt x="1570441" y="0"/>
                </a:lnTo>
                <a:lnTo>
                  <a:pt x="1570441" y="808788"/>
                </a:lnTo>
                <a:lnTo>
                  <a:pt x="0" y="80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4" r="-584"/>
            </a:stretch>
          </a:blipFill>
        </p:spPr>
        <p:txBody>
          <a:bodyPr/>
          <a:lstStyle/>
          <a:p>
            <a:endParaRPr lang="fr-BE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87E6764-9614-7D7F-419A-BDA4B1C9FD10}"/>
              </a:ext>
            </a:extLst>
          </p:cNvPr>
          <p:cNvGrpSpPr/>
          <p:nvPr/>
        </p:nvGrpSpPr>
        <p:grpSpPr>
          <a:xfrm>
            <a:off x="0" y="1"/>
            <a:ext cx="10532270" cy="1674555"/>
            <a:chOff x="0" y="0"/>
            <a:chExt cx="21064540" cy="33491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ACDF7E8-CFA1-4BE3-D091-F381FC447378}"/>
                </a:ext>
              </a:extLst>
            </p:cNvPr>
            <p:cNvSpPr/>
            <p:nvPr/>
          </p:nvSpPr>
          <p:spPr>
            <a:xfrm>
              <a:off x="0" y="0"/>
              <a:ext cx="21064601" cy="3349117"/>
            </a:xfrm>
            <a:custGeom>
              <a:avLst/>
              <a:gdLst/>
              <a:ahLst/>
              <a:cxnLst/>
              <a:rect l="l" t="t" r="r" b="b"/>
              <a:pathLst>
                <a:path w="21064601" h="3349117">
                  <a:moveTo>
                    <a:pt x="0" y="11684"/>
                  </a:moveTo>
                  <a:lnTo>
                    <a:pt x="11684" y="3349117"/>
                  </a:lnTo>
                  <a:lnTo>
                    <a:pt x="21064601" y="0"/>
                  </a:lnTo>
                  <a:lnTo>
                    <a:pt x="0" y="11684"/>
                  </a:lnTo>
                  <a:close/>
                </a:path>
              </a:pathLst>
            </a:custGeom>
            <a:gradFill rotWithShape="1">
              <a:gsLst>
                <a:gs pos="0">
                  <a:srgbClr val="1DB2C3">
                    <a:alpha val="100000"/>
                  </a:srgbClr>
                </a:gs>
                <a:gs pos="100000">
                  <a:srgbClr val="43A8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BE" sz="1200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0C34134B-6C1F-355A-7F98-F8D5C911764D}"/>
              </a:ext>
            </a:extLst>
          </p:cNvPr>
          <p:cNvSpPr/>
          <p:nvPr/>
        </p:nvSpPr>
        <p:spPr>
          <a:xfrm rot="4476586" flipV="1">
            <a:off x="8072783" y="3131779"/>
            <a:ext cx="6516605" cy="5267"/>
          </a:xfrm>
          <a:prstGeom prst="line">
            <a:avLst/>
          </a:prstGeom>
          <a:ln w="9525" cap="rnd">
            <a:solidFill>
              <a:srgbClr val="000000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sz="1200"/>
          </a:p>
        </p:txBody>
      </p:sp>
      <p:sp>
        <p:nvSpPr>
          <p:cNvPr id="9" name="10 vecteurs pour un développement durable.">
            <a:extLst>
              <a:ext uri="{FF2B5EF4-FFF2-40B4-BE49-F238E27FC236}">
                <a16:creationId xmlns:a16="http://schemas.microsoft.com/office/drawing/2014/main" id="{807314FE-56D4-CA18-201B-54FB9398708D}"/>
              </a:ext>
            </a:extLst>
          </p:cNvPr>
          <p:cNvSpPr txBox="1"/>
          <p:nvPr/>
        </p:nvSpPr>
        <p:spPr>
          <a:xfrm>
            <a:off x="-559428" y="-370476"/>
            <a:ext cx="5969138" cy="1448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148" tIns="41148" rIns="41148" bIns="41148" anchor="ctr">
            <a:normAutofit/>
          </a:bodyPr>
          <a:lstStyle>
            <a:lvl1pPr algn="ctr" defTabSz="650132">
              <a:defRPr sz="4266">
                <a:gradFill flip="none" rotWithShape="1">
                  <a:gsLst>
                    <a:gs pos="0">
                      <a:srgbClr val="43A84C"/>
                    </a:gs>
                    <a:gs pos="100000">
                      <a:srgbClr val="1DB2C3"/>
                    </a:gs>
                  </a:gsLst>
                  <a:lin ang="10196545" scaled="0"/>
                </a:gra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r>
              <a:rPr lang="fr-BE" sz="3200" b="1" dirty="0">
                <a:solidFill>
                  <a:schemeClr val="bg1"/>
                </a:solidFill>
              </a:rPr>
              <a:t>Evolution des collectes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A25883-B536-9974-CB0F-37A694BBB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07666"/>
              </p:ext>
            </p:extLst>
          </p:nvPr>
        </p:nvGraphicFramePr>
        <p:xfrm>
          <a:off x="3603181" y="353833"/>
          <a:ext cx="7934468" cy="6318594"/>
        </p:xfrm>
        <a:graphic>
          <a:graphicData uri="http://schemas.openxmlformats.org/drawingml/2006/table">
            <a:tbl>
              <a:tblPr/>
              <a:tblGrid>
                <a:gridCol w="2290832">
                  <a:extLst>
                    <a:ext uri="{9D8B030D-6E8A-4147-A177-3AD203B41FA5}">
                      <a16:colId xmlns:a16="http://schemas.microsoft.com/office/drawing/2014/main" val="3620978148"/>
                    </a:ext>
                  </a:extLst>
                </a:gridCol>
                <a:gridCol w="940606">
                  <a:extLst>
                    <a:ext uri="{9D8B030D-6E8A-4147-A177-3AD203B41FA5}">
                      <a16:colId xmlns:a16="http://schemas.microsoft.com/office/drawing/2014/main" val="695510497"/>
                    </a:ext>
                  </a:extLst>
                </a:gridCol>
                <a:gridCol w="940606">
                  <a:extLst>
                    <a:ext uri="{9D8B030D-6E8A-4147-A177-3AD203B41FA5}">
                      <a16:colId xmlns:a16="http://schemas.microsoft.com/office/drawing/2014/main" val="2786421538"/>
                    </a:ext>
                  </a:extLst>
                </a:gridCol>
                <a:gridCol w="940606">
                  <a:extLst>
                    <a:ext uri="{9D8B030D-6E8A-4147-A177-3AD203B41FA5}">
                      <a16:colId xmlns:a16="http://schemas.microsoft.com/office/drawing/2014/main" val="1126920210"/>
                    </a:ext>
                  </a:extLst>
                </a:gridCol>
                <a:gridCol w="940606">
                  <a:extLst>
                    <a:ext uri="{9D8B030D-6E8A-4147-A177-3AD203B41FA5}">
                      <a16:colId xmlns:a16="http://schemas.microsoft.com/office/drawing/2014/main" val="784447247"/>
                    </a:ext>
                  </a:extLst>
                </a:gridCol>
                <a:gridCol w="940606">
                  <a:extLst>
                    <a:ext uri="{9D8B030D-6E8A-4147-A177-3AD203B41FA5}">
                      <a16:colId xmlns:a16="http://schemas.microsoft.com/office/drawing/2014/main" val="2837317585"/>
                    </a:ext>
                  </a:extLst>
                </a:gridCol>
                <a:gridCol w="940606">
                  <a:extLst>
                    <a:ext uri="{9D8B030D-6E8A-4147-A177-3AD203B41FA5}">
                      <a16:colId xmlns:a16="http://schemas.microsoft.com/office/drawing/2014/main" val="323101756"/>
                    </a:ext>
                  </a:extLst>
                </a:gridCol>
              </a:tblGrid>
              <a:tr h="464949">
                <a:tc>
                  <a:txBody>
                    <a:bodyPr/>
                    <a:lstStyle/>
                    <a:p>
                      <a:pPr algn="l" fontAlgn="ctr"/>
                      <a:r>
                        <a:rPr lang="fr-BE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Ordures Ménagères Résiduelles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Déchets Organiques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4888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 </a:t>
                      </a:r>
                      <a:r>
                        <a:rPr lang="fr-B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PàP</a:t>
                      </a:r>
                      <a:endParaRPr lang="fr-BE" sz="13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</a:t>
                      </a:r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25 </a:t>
                      </a:r>
                      <a:r>
                        <a:rPr lang="fr-B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PàP</a:t>
                      </a:r>
                      <a:endParaRPr lang="fr-BE" sz="13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1" i="1" u="none" strike="noStrike" dirty="0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PAV 2024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 </a:t>
                      </a:r>
                      <a:r>
                        <a:rPr lang="fr-B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PàP</a:t>
                      </a:r>
                      <a:endParaRPr lang="fr-BE" sz="13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</a:t>
                      </a:r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25 </a:t>
                      </a:r>
                      <a:r>
                        <a:rPr lang="fr-B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PàP</a:t>
                      </a:r>
                      <a:endParaRPr lang="fr-BE" sz="13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1" i="1" u="none" strike="noStrike" dirty="0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PAV 2024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61665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BRAINE-LE-CHÂTEAU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131,2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104,7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22,4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55514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BRAINE-LE-COMTE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142,7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111,2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0,77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5,1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367503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GENAPPE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124,1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5,5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18,1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0,04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114285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HELECINE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134,3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6,3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211214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INCOURT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118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101,1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4,5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14217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ITTRE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123,7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95,8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426225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JODOIGNE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131,2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106,6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0,28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241079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NIVELLES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134,3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0,91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5,1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32,7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0,12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284967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ORP-JAUCHE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130,9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0,35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0,15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77506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REBECQ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138,3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105,6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0,61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04356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TUBIZE 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138,9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104,7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1,86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0,45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42525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VILLERS-LA-VILLE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121,9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100,4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18,3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61473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WATERLOO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133,5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127,2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1,49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3,2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6,3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713391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WAVRE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125,4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94,8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0,96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4,8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 dirty="0">
                          <a:solidFill>
                            <a:srgbClr val="7F7F7F"/>
                          </a:solidFill>
                          <a:effectLst/>
                          <a:latin typeface="Franklin Gothic Book" panose="020B0503020102020204" pitchFamily="34" charset="0"/>
                        </a:rPr>
                        <a:t>0,18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07793"/>
                  </a:ext>
                </a:extLst>
              </a:tr>
              <a:tr h="364843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300" b="0" i="0" u="none" strike="noStrike" dirty="0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BRAINE L'ALLEUD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133,5</a:t>
                      </a:r>
                    </a:p>
                  </a:txBody>
                  <a:tcPr marL="6418" marR="6418" marT="64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125,7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300" b="0" i="0" u="none" strike="noStrike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i="1" u="none" strike="noStrike" dirty="0">
                          <a:solidFill>
                            <a:srgbClr val="A6A6A6"/>
                          </a:solidFill>
                          <a:effectLst/>
                          <a:latin typeface="Franklin Gothic Book" panose="020B0503020102020204" pitchFamily="34" charset="0"/>
                        </a:rPr>
                        <a:t>7,9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69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110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BW_pptx1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BW_pptx1" id="{53856DCA-1D56-1547-ADA8-1D6FFF520AE5}" vid="{EDCB5718-8A54-E744-AD6F-8DCE2112F7C3}"/>
    </a:ext>
  </a:extLst>
</a:theme>
</file>

<file path=ppt/theme/theme3.xml><?xml version="1.0" encoding="utf-8"?>
<a:theme xmlns:a="http://schemas.openxmlformats.org/drawingml/2006/main" name="Fond vert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BW_pptx1" id="{53856DCA-1D56-1547-ADA8-1D6FFF520AE5}" vid="{EDCB5718-8A54-E744-AD6F-8DCE2112F7C3}"/>
    </a:ext>
  </a:extLst>
</a:theme>
</file>

<file path=ppt/theme/theme4.xml><?xml version="1.0" encoding="utf-8"?>
<a:theme xmlns:a="http://schemas.openxmlformats.org/drawingml/2006/main" name="2_Fond blanc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BW_pptx1" id="{53856DCA-1D56-1547-ADA8-1D6FFF520AE5}" vid="{EDCB5718-8A54-E744-AD6F-8DCE2112F7C3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E9754F39B9547AFDE3421633B70AB" ma:contentTypeVersion="6" ma:contentTypeDescription="Crée un document." ma:contentTypeScope="" ma:versionID="76eb07eaf2b905b4c63976ad9b12ca20">
  <xsd:schema xmlns:xsd="http://www.w3.org/2001/XMLSchema" xmlns:xs="http://www.w3.org/2001/XMLSchema" xmlns:p="http://schemas.microsoft.com/office/2006/metadata/properties" xmlns:ns2="18b11ee6-93bb-497d-b264-ec2231ecebd6" targetNamespace="http://schemas.microsoft.com/office/2006/metadata/properties" ma:root="true" ma:fieldsID="339fd7bd08c8e0e9a5554039a8a325fd" ns2:_="">
    <xsd:import namespace="18b11ee6-93bb-497d-b264-ec2231ece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11ee6-93bb-497d-b264-ec2231ece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54DFCA-3435-4460-8212-FFAF2E0CD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5E71E2-2107-4C81-8ACF-A698497BB350}">
  <ds:schemaRefs>
    <ds:schemaRef ds:uri="18b11ee6-93bb-497d-b264-ec2231eceb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744D6B-DEA9-4DF0-89A2-203A0B7B6974}">
  <ds:schemaRefs>
    <ds:schemaRef ds:uri="18b11ee6-93bb-497d-b264-ec2231ecebd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2050</Words>
  <Application>Microsoft Office PowerPoint</Application>
  <PresentationFormat>Grand écran</PresentationFormat>
  <Paragraphs>502</Paragraphs>
  <Slides>36</Slides>
  <Notes>28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57" baseType="lpstr">
      <vt:lpstr>Aptos</vt:lpstr>
      <vt:lpstr>Aptos Display</vt:lpstr>
      <vt:lpstr>Aptos Narrow</vt:lpstr>
      <vt:lpstr>Arial</vt:lpstr>
      <vt:lpstr>Calibri</vt:lpstr>
      <vt:lpstr>Calibri Light</vt:lpstr>
      <vt:lpstr>Courier New</vt:lpstr>
      <vt:lpstr>Franklin Gothic Book</vt:lpstr>
      <vt:lpstr>Franklin Gothic Heavy</vt:lpstr>
      <vt:lpstr>Franklin Gothic Medium</vt:lpstr>
      <vt:lpstr>FranklinGothic-Book</vt:lpstr>
      <vt:lpstr>Libre Franklin</vt:lpstr>
      <vt:lpstr>Libre Franklin Bold</vt:lpstr>
      <vt:lpstr>Libre Franklin Semi-Bold</vt:lpstr>
      <vt:lpstr>Symbol</vt:lpstr>
      <vt:lpstr>Wingdings</vt:lpstr>
      <vt:lpstr>Thème Office</vt:lpstr>
      <vt:lpstr>inBW_pptx1</vt:lpstr>
      <vt:lpstr>Fond vert</vt:lpstr>
      <vt:lpstr>2_Fond blanc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Swaelens</dc:creator>
  <cp:lastModifiedBy>Aude Wiot</cp:lastModifiedBy>
  <cp:revision>20</cp:revision>
  <cp:lastPrinted>2024-12-20T14:22:50Z</cp:lastPrinted>
  <dcterms:created xsi:type="dcterms:W3CDTF">2024-10-17T07:43:45Z</dcterms:created>
  <dcterms:modified xsi:type="dcterms:W3CDTF">2025-01-21T17:04:03Z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0x0101000E9E9754F39B9547AFDE3421633B70AB</vt:lpwstr>
  </property>
</Properties>
</file>